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703" r:id="rId2"/>
  </p:sldMasterIdLst>
  <p:notesMasterIdLst>
    <p:notesMasterId r:id="rId47"/>
  </p:notesMasterIdLst>
  <p:handoutMasterIdLst>
    <p:handoutMasterId r:id="rId48"/>
  </p:handoutMasterIdLst>
  <p:sldIdLst>
    <p:sldId id="580" r:id="rId3"/>
    <p:sldId id="581" r:id="rId4"/>
    <p:sldId id="622" r:id="rId5"/>
    <p:sldId id="646" r:id="rId6"/>
    <p:sldId id="624" r:id="rId7"/>
    <p:sldId id="563" r:id="rId8"/>
    <p:sldId id="583" r:id="rId9"/>
    <p:sldId id="584" r:id="rId10"/>
    <p:sldId id="652" r:id="rId11"/>
    <p:sldId id="586" r:id="rId12"/>
    <p:sldId id="587" r:id="rId13"/>
    <p:sldId id="640" r:id="rId14"/>
    <p:sldId id="631" r:id="rId15"/>
    <p:sldId id="626" r:id="rId16"/>
    <p:sldId id="642" r:id="rId17"/>
    <p:sldId id="639" r:id="rId18"/>
    <p:sldId id="588" r:id="rId19"/>
    <p:sldId id="589" r:id="rId20"/>
    <p:sldId id="627" r:id="rId21"/>
    <p:sldId id="590" r:id="rId22"/>
    <p:sldId id="591" r:id="rId23"/>
    <p:sldId id="592" r:id="rId24"/>
    <p:sldId id="593" r:id="rId25"/>
    <p:sldId id="594" r:id="rId26"/>
    <p:sldId id="595" r:id="rId27"/>
    <p:sldId id="596" r:id="rId28"/>
    <p:sldId id="628" r:id="rId29"/>
    <p:sldId id="629" r:id="rId30"/>
    <p:sldId id="597" r:id="rId31"/>
    <p:sldId id="598" r:id="rId32"/>
    <p:sldId id="599" r:id="rId33"/>
    <p:sldId id="630" r:id="rId34"/>
    <p:sldId id="636" r:id="rId35"/>
    <p:sldId id="613" r:id="rId36"/>
    <p:sldId id="615" r:id="rId37"/>
    <p:sldId id="648" r:id="rId38"/>
    <p:sldId id="649" r:id="rId39"/>
    <p:sldId id="650" r:id="rId40"/>
    <p:sldId id="654" r:id="rId41"/>
    <p:sldId id="655" r:id="rId42"/>
    <p:sldId id="656" r:id="rId43"/>
    <p:sldId id="619" r:id="rId44"/>
    <p:sldId id="620" r:id="rId45"/>
    <p:sldId id="621" r:id="rId46"/>
  </p:sldIdLst>
  <p:sldSz cx="9144000" cy="6858000" type="screen4x3"/>
  <p:notesSz cx="6797675" cy="9926638"/>
  <p:defaultTextStyle>
    <a:defPPr>
      <a:defRPr lang="de-DE"/>
    </a:defPPr>
    <a:lvl1pPr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extLst>
    <p:ext uri="{521415D9-36F7-43E2-AB2F-B90AF26B5E84}">
      <p14:sectionLst xmlns:p14="http://schemas.microsoft.com/office/powerpoint/2010/main">
        <p14:section name="Standardabschnitt" id="{4A2690E9-2C12-A949-B59B-6B04F8004869}">
          <p14:sldIdLst>
            <p14:sldId id="580"/>
            <p14:sldId id="581"/>
            <p14:sldId id="622"/>
            <p14:sldId id="646"/>
            <p14:sldId id="624"/>
            <p14:sldId id="563"/>
            <p14:sldId id="583"/>
            <p14:sldId id="584"/>
            <p14:sldId id="652"/>
            <p14:sldId id="586"/>
            <p14:sldId id="587"/>
            <p14:sldId id="640"/>
            <p14:sldId id="631"/>
            <p14:sldId id="626"/>
            <p14:sldId id="642"/>
            <p14:sldId id="639"/>
            <p14:sldId id="588"/>
            <p14:sldId id="589"/>
            <p14:sldId id="627"/>
            <p14:sldId id="590"/>
            <p14:sldId id="591"/>
            <p14:sldId id="592"/>
            <p14:sldId id="593"/>
            <p14:sldId id="594"/>
            <p14:sldId id="595"/>
            <p14:sldId id="596"/>
            <p14:sldId id="628"/>
            <p14:sldId id="629"/>
            <p14:sldId id="597"/>
            <p14:sldId id="598"/>
            <p14:sldId id="599"/>
            <p14:sldId id="630"/>
            <p14:sldId id="636"/>
            <p14:sldId id="613"/>
            <p14:sldId id="615"/>
            <p14:sldId id="648"/>
            <p14:sldId id="649"/>
            <p14:sldId id="650"/>
            <p14:sldId id="654"/>
            <p14:sldId id="655"/>
            <p14:sldId id="656"/>
            <p14:sldId id="619"/>
            <p14:sldId id="620"/>
            <p14:sldId id="621"/>
          </p14:sldIdLst>
        </p14:section>
      </p14:sectionLst>
    </p:ext>
    <p:ext uri="{EFAFB233-063F-42B5-8137-9DF3F51BA10A}">
      <p15:sldGuideLst xmlns:p15="http://schemas.microsoft.com/office/powerpoint/2012/main">
        <p15:guide id="1" orient="horz" pos="380">
          <p15:clr>
            <a:srgbClr val="A4A3A4"/>
          </p15:clr>
        </p15:guide>
        <p15:guide id="2" pos="3243" userDrawn="1">
          <p15:clr>
            <a:srgbClr val="A4A3A4"/>
          </p15:clr>
        </p15:guide>
        <p15:guide id="3" orient="horz" pos="2296" userDrawn="1">
          <p15:clr>
            <a:srgbClr val="A4A3A4"/>
          </p15:clr>
        </p15:guide>
        <p15:guide id="4" pos="5602" userDrawn="1">
          <p15:clr>
            <a:srgbClr val="A4A3A4"/>
          </p15:clr>
        </p15:guide>
        <p15:guide id="5" orient="horz" pos="451">
          <p15:clr>
            <a:srgbClr val="A4A3A4"/>
          </p15:clr>
        </p15:guide>
        <p15:guide id="6" pos="378">
          <p15:clr>
            <a:srgbClr val="A4A3A4"/>
          </p15:clr>
        </p15:guide>
        <p15:guide id="7" orient="horz">
          <p15:clr>
            <a:srgbClr val="A4A3A4"/>
          </p15:clr>
        </p15:guide>
        <p15:guide id="8" pos="576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er Pancakes" initials="PP" lastIdx="1" clrIdx="0"/>
  <p:cmAuthor id="2" name="Regine Brandtner" initials="RB" lastIdx="2" clrIdx="1"/>
  <p:cmAuthor id="3" name="profilinstaller" initials="p" lastIdx="1" clrIdx="2"/>
  <p:cmAuthor id="4" name="Christoph Look" initials="CL" lastIdx="1" clrIdx="3"/>
</p:cmAuthorLst>
</file>

<file path=ppt/presProps.xml><?xml version="1.0" encoding="utf-8"?>
<p:presentationPr xmlns:a="http://schemas.openxmlformats.org/drawingml/2006/main" xmlns:r="http://schemas.openxmlformats.org/officeDocument/2006/relationships" xmlns:p="http://schemas.openxmlformats.org/presentationml/2006/main">
  <p:prnPr hiddenSlides="1"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7A86"/>
    <a:srgbClr val="737373"/>
    <a:srgbClr val="F8B44F"/>
    <a:srgbClr val="CDB987"/>
    <a:srgbClr val="E5FF65"/>
    <a:srgbClr val="FF40FF"/>
    <a:srgbClr val="9F9FFF"/>
    <a:srgbClr val="51BED1"/>
    <a:srgbClr val="005BF9"/>
    <a:srgbClr val="BBE0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799B23B-EC83-4686-B30A-512413B5E67A}" styleName="Helle Formatvorlage 3 - Akz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082" autoAdjust="0"/>
    <p:restoredTop sz="74884" autoAdjust="0"/>
  </p:normalViewPr>
  <p:slideViewPr>
    <p:cSldViewPr>
      <p:cViewPr>
        <p:scale>
          <a:sx n="103" d="100"/>
          <a:sy n="103" d="100"/>
        </p:scale>
        <p:origin x="152" y="-696"/>
      </p:cViewPr>
      <p:guideLst>
        <p:guide orient="horz" pos="380"/>
        <p:guide pos="3243"/>
        <p:guide orient="horz" pos="2296"/>
        <p:guide pos="5602"/>
        <p:guide orient="horz" pos="451"/>
        <p:guide pos="378"/>
        <p:guide orient="horz"/>
        <p:guide pos="5760"/>
      </p:guideLst>
    </p:cSldViewPr>
  </p:slideViewPr>
  <p:outlineViewPr>
    <p:cViewPr>
      <p:scale>
        <a:sx n="33" d="100"/>
        <a:sy n="33" d="100"/>
      </p:scale>
      <p:origin x="0" y="0"/>
    </p:cViewPr>
  </p:outlineViewPr>
  <p:notesTextViewPr>
    <p:cViewPr>
      <p:scale>
        <a:sx n="85" d="100"/>
        <a:sy n="85" d="100"/>
      </p:scale>
      <p:origin x="0" y="0"/>
    </p:cViewPr>
  </p:notesTextViewPr>
  <p:sorterViewPr>
    <p:cViewPr>
      <p:scale>
        <a:sx n="50" d="100"/>
        <a:sy n="50" d="100"/>
      </p:scale>
      <p:origin x="0" y="-2094"/>
    </p:cViewPr>
  </p:sorterViewPr>
  <p:notesViewPr>
    <p:cSldViewPr>
      <p:cViewPr varScale="1">
        <p:scale>
          <a:sx n="88" d="100"/>
          <a:sy n="88" d="100"/>
        </p:scale>
        <p:origin x="3822"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berschrift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dirty="0">
              <a:latin typeface="Calibri Normal" charset="0"/>
            </a:endParaRPr>
          </a:p>
        </p:txBody>
      </p:sp>
      <p:sp>
        <p:nvSpPr>
          <p:cNvPr id="3" name="Datumsplatzhalt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53C42287-BBCD-194E-8FCC-4BC0753B332B}" type="datetimeFigureOut">
              <a:rPr lang="de-DE" smtClean="0">
                <a:latin typeface="Calibri Normal" charset="0"/>
              </a:rPr>
              <a:pPr/>
              <a:t>20.08.20</a:t>
            </a:fld>
            <a:endParaRPr lang="de-DE" dirty="0">
              <a:latin typeface="Calibri Normal" charset="0"/>
            </a:endParaRPr>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dirty="0">
              <a:latin typeface="Calibri Normal" charset="0"/>
            </a:endParaRPr>
          </a:p>
        </p:txBody>
      </p:sp>
      <p:sp>
        <p:nvSpPr>
          <p:cNvPr id="5" name="Foliennummernplatzhalt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602F6D5D-152F-9C4D-8D9D-F0D4C7E2218B}" type="slidenum">
              <a:rPr lang="de-DE" smtClean="0">
                <a:latin typeface="Calibri Normal" charset="0"/>
              </a:rPr>
              <a:pPr/>
              <a:t>‹Nr.›</a:t>
            </a:fld>
            <a:endParaRPr lang="de-DE" dirty="0">
              <a:latin typeface="Calibri Normal" charset="0"/>
            </a:endParaRPr>
          </a:p>
        </p:txBody>
      </p:sp>
    </p:spTree>
    <p:extLst>
      <p:ext uri="{BB962C8B-B14F-4D97-AF65-F5344CB8AC3E}">
        <p14:creationId xmlns:p14="http://schemas.microsoft.com/office/powerpoint/2010/main" val="4694026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45659" cy="496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b="0" i="0">
                <a:latin typeface="Calibri Normal" charset="0"/>
              </a:defRPr>
            </a:lvl1pPr>
          </a:lstStyle>
          <a:p>
            <a:endParaRPr lang="de-DE" dirty="0"/>
          </a:p>
        </p:txBody>
      </p:sp>
      <p:sp>
        <p:nvSpPr>
          <p:cNvPr id="10243" name="Rectangle 3"/>
          <p:cNvSpPr>
            <a:spLocks noGrp="1" noChangeArrowheads="1"/>
          </p:cNvSpPr>
          <p:nvPr>
            <p:ph type="dt" idx="1"/>
          </p:nvPr>
        </p:nvSpPr>
        <p:spPr bwMode="auto">
          <a:xfrm>
            <a:off x="3852016" y="0"/>
            <a:ext cx="2945659" cy="496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b="0" i="0">
                <a:latin typeface="Calibri Normal" charset="0"/>
              </a:defRPr>
            </a:lvl1pPr>
          </a:lstStyle>
          <a:p>
            <a:endParaRPr lang="de-DE" dirty="0"/>
          </a:p>
        </p:txBody>
      </p:sp>
      <p:sp>
        <p:nvSpPr>
          <p:cNvPr id="10244"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p:spPr>
      </p:sp>
      <p:sp>
        <p:nvSpPr>
          <p:cNvPr id="10245" name="Rectangle 5"/>
          <p:cNvSpPr>
            <a:spLocks noGrp="1" noChangeArrowheads="1"/>
          </p:cNvSpPr>
          <p:nvPr>
            <p:ph type="body" sz="quarter" idx="3"/>
          </p:nvPr>
        </p:nvSpPr>
        <p:spPr bwMode="auto">
          <a:xfrm>
            <a:off x="906357" y="4715153"/>
            <a:ext cx="4984962" cy="44669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246" name="Rectangle 6"/>
          <p:cNvSpPr>
            <a:spLocks noGrp="1" noChangeArrowheads="1"/>
          </p:cNvSpPr>
          <p:nvPr>
            <p:ph type="ftr" sz="quarter" idx="4"/>
          </p:nvPr>
        </p:nvSpPr>
        <p:spPr bwMode="auto">
          <a:xfrm>
            <a:off x="0" y="9430306"/>
            <a:ext cx="2945659" cy="49633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b="0" i="0">
                <a:latin typeface="Calibri Normal" charset="0"/>
              </a:defRPr>
            </a:lvl1pPr>
          </a:lstStyle>
          <a:p>
            <a:endParaRPr lang="de-DE" dirty="0"/>
          </a:p>
        </p:txBody>
      </p:sp>
      <p:sp>
        <p:nvSpPr>
          <p:cNvPr id="10247" name="Rectangle 7"/>
          <p:cNvSpPr>
            <a:spLocks noGrp="1" noChangeArrowheads="1"/>
          </p:cNvSpPr>
          <p:nvPr>
            <p:ph type="sldNum" sz="quarter" idx="5"/>
          </p:nvPr>
        </p:nvSpPr>
        <p:spPr bwMode="auto">
          <a:xfrm>
            <a:off x="3852016" y="9430306"/>
            <a:ext cx="2945659" cy="49633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b="0" i="0">
                <a:latin typeface="Calibri Normal" charset="0"/>
              </a:defRPr>
            </a:lvl1pPr>
          </a:lstStyle>
          <a:p>
            <a:fld id="{FAF12454-57A3-5346-8AD1-8A7E704F94A5}" type="slidenum">
              <a:rPr lang="de-DE" smtClean="0"/>
              <a:pPr/>
              <a:t>‹Nr.›</a:t>
            </a:fld>
            <a:endParaRPr lang="de-DE" dirty="0"/>
          </a:p>
        </p:txBody>
      </p:sp>
    </p:spTree>
    <p:extLst>
      <p:ext uri="{BB962C8B-B14F-4D97-AF65-F5344CB8AC3E}">
        <p14:creationId xmlns:p14="http://schemas.microsoft.com/office/powerpoint/2010/main" val="2294540302"/>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b="0" i="0" kern="1200">
        <a:solidFill>
          <a:schemeClr val="tx1"/>
        </a:solidFill>
        <a:latin typeface="Calibri Normal" charset="0"/>
        <a:ea typeface="ＭＳ Ｐゴシック" charset="-128"/>
        <a:cs typeface="ＭＳ Ｐゴシック" charset="-128"/>
      </a:defRPr>
    </a:lvl1pPr>
    <a:lvl2pPr marL="457200" algn="l" rtl="0" fontAlgn="base">
      <a:spcBef>
        <a:spcPct val="30000"/>
      </a:spcBef>
      <a:spcAft>
        <a:spcPct val="0"/>
      </a:spcAft>
      <a:defRPr sz="1200" b="0" i="0" kern="1200">
        <a:solidFill>
          <a:schemeClr val="tx1"/>
        </a:solidFill>
        <a:latin typeface="Calibri Normal" charset="0"/>
        <a:ea typeface="ＭＳ Ｐゴシック" charset="-128"/>
        <a:cs typeface="+mn-cs"/>
      </a:defRPr>
    </a:lvl2pPr>
    <a:lvl3pPr marL="914400" algn="l" rtl="0" fontAlgn="base">
      <a:spcBef>
        <a:spcPct val="30000"/>
      </a:spcBef>
      <a:spcAft>
        <a:spcPct val="0"/>
      </a:spcAft>
      <a:defRPr sz="1200" b="0" i="0" kern="1200">
        <a:solidFill>
          <a:schemeClr val="tx1"/>
        </a:solidFill>
        <a:latin typeface="Calibri Normal" charset="0"/>
        <a:ea typeface="ＭＳ Ｐゴシック" charset="-128"/>
        <a:cs typeface="+mn-cs"/>
      </a:defRPr>
    </a:lvl3pPr>
    <a:lvl4pPr marL="1371600" algn="l" rtl="0" fontAlgn="base">
      <a:spcBef>
        <a:spcPct val="30000"/>
      </a:spcBef>
      <a:spcAft>
        <a:spcPct val="0"/>
      </a:spcAft>
      <a:defRPr sz="1200" b="0" i="0" kern="1200">
        <a:solidFill>
          <a:schemeClr val="tx1"/>
        </a:solidFill>
        <a:latin typeface="Calibri Normal" charset="0"/>
        <a:ea typeface="ＭＳ Ｐゴシック" charset="-128"/>
        <a:cs typeface="+mn-cs"/>
      </a:defRPr>
    </a:lvl4pPr>
    <a:lvl5pPr marL="1828800" algn="l" rtl="0" fontAlgn="base">
      <a:spcBef>
        <a:spcPct val="30000"/>
      </a:spcBef>
      <a:spcAft>
        <a:spcPct val="0"/>
      </a:spcAft>
      <a:defRPr sz="1200" b="0" i="0" kern="1200">
        <a:solidFill>
          <a:schemeClr val="tx1"/>
        </a:solidFill>
        <a:latin typeface="Calibri Norm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defTabSz="351701" eaLnBrk="0" hangingPunct="0"/>
            <a:r>
              <a:rPr lang="de-DE" sz="900" b="1" dirty="0">
                <a:latin typeface="Calibri" pitchFamily="34" charset="0"/>
                <a:ea typeface="MS PGothic" panose="020B0600070205080204" pitchFamily="34" charset="-128"/>
                <a:cs typeface="ＭＳ Ｐゴシック" charset="0"/>
              </a:rPr>
              <a:t>Sachrechnen: 2 Zum Ablauf und zur Begleitung von Modellierungsprozessen </a:t>
            </a:r>
          </a:p>
          <a:p>
            <a:endParaRPr lang="de-DE" dirty="0"/>
          </a:p>
        </p:txBody>
      </p:sp>
      <p:sp>
        <p:nvSpPr>
          <p:cNvPr id="4" name="Foliennummernplatzhalter 3"/>
          <p:cNvSpPr>
            <a:spLocks noGrp="1"/>
          </p:cNvSpPr>
          <p:nvPr>
            <p:ph type="sldNum" sz="quarter" idx="10"/>
          </p:nvPr>
        </p:nvSpPr>
        <p:spPr/>
        <p:txBody>
          <a:bodyPr/>
          <a:lstStyle/>
          <a:p>
            <a:fld id="{07C1B0D3-0A58-403F-B6DF-C338AD750015}" type="slidenum">
              <a:rPr lang="de-DE" altLang="de-DE" smtClean="0"/>
              <a:pPr/>
              <a:t>1</a:t>
            </a:fld>
            <a:endParaRPr lang="de-DE" altLang="de-DE"/>
          </a:p>
        </p:txBody>
      </p:sp>
    </p:spTree>
    <p:extLst>
      <p:ext uri="{BB962C8B-B14F-4D97-AF65-F5344CB8AC3E}">
        <p14:creationId xmlns:p14="http://schemas.microsoft.com/office/powerpoint/2010/main" val="20104978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i="1"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12</a:t>
            </a:fld>
            <a:endParaRPr lang="de-DE" dirty="0"/>
          </a:p>
        </p:txBody>
      </p:sp>
    </p:spTree>
    <p:extLst>
      <p:ext uri="{BB962C8B-B14F-4D97-AF65-F5344CB8AC3E}">
        <p14:creationId xmlns:p14="http://schemas.microsoft.com/office/powerpoint/2010/main" val="20022943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13</a:t>
            </a:fld>
            <a:endParaRPr lang="de-DE"/>
          </a:p>
        </p:txBody>
      </p:sp>
    </p:spTree>
    <p:extLst>
      <p:ext uri="{BB962C8B-B14F-4D97-AF65-F5344CB8AC3E}">
        <p14:creationId xmlns:p14="http://schemas.microsoft.com/office/powerpoint/2010/main" val="689700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Folienbildplatzhalter 1"/>
          <p:cNvSpPr>
            <a:spLocks noGrp="1" noRot="1" noChangeAspect="1" noTextEdit="1"/>
          </p:cNvSpPr>
          <p:nvPr>
            <p:ph type="sldImg"/>
          </p:nvPr>
        </p:nvSpPr>
        <p:spPr>
          <a:ln/>
        </p:spPr>
      </p:sp>
      <p:sp>
        <p:nvSpPr>
          <p:cNvPr id="65538"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5149" indent="-225149">
              <a:buFontTx/>
              <a:buAutoNum type="arabicPeriod"/>
            </a:pPr>
            <a:r>
              <a:rPr lang="de-DE" altLang="de-DE" dirty="0">
                <a:latin typeface="Calibri" pitchFamily="34" charset="0"/>
                <a:cs typeface="Calibri" pitchFamily="34" charset="0"/>
              </a:rPr>
              <a:t>Sachrechnen als </a:t>
            </a:r>
            <a:r>
              <a:rPr lang="de-DE" altLang="de-DE" b="1" dirty="0">
                <a:latin typeface="Calibri" pitchFamily="34" charset="0"/>
                <a:cs typeface="Calibri" pitchFamily="34" charset="0"/>
              </a:rPr>
              <a:t>Lern</a:t>
            </a:r>
            <a:r>
              <a:rPr lang="de-DE" altLang="de-DE" dirty="0">
                <a:latin typeface="Calibri" pitchFamily="34" charset="0"/>
                <a:cs typeface="Calibri" pitchFamily="34" charset="0"/>
              </a:rPr>
              <a:t>stoff: Beispielsweise werden Sachaufgaben genutzt, das Gewinnen und Darstellen von Daten zu er</a:t>
            </a:r>
            <a:r>
              <a:rPr lang="de-DE" altLang="de-DE" b="1" dirty="0">
                <a:latin typeface="Calibri" pitchFamily="34" charset="0"/>
                <a:cs typeface="Calibri" pitchFamily="34" charset="0"/>
              </a:rPr>
              <a:t>lernen</a:t>
            </a:r>
            <a:r>
              <a:rPr lang="de-DE" altLang="de-DE" dirty="0">
                <a:latin typeface="Calibri" pitchFamily="34" charset="0"/>
                <a:cs typeface="Calibri" pitchFamily="34" charset="0"/>
              </a:rPr>
              <a:t> (zählen, schätzen, messen, überschlagen, runden)</a:t>
            </a:r>
          </a:p>
          <a:p>
            <a:pPr marL="225149" indent="-225149">
              <a:buFontTx/>
              <a:buAutoNum type="arabicPeriod"/>
            </a:pPr>
            <a:r>
              <a:rPr lang="de-DE" altLang="de-DE" dirty="0">
                <a:latin typeface="Calibri" pitchFamily="34" charset="0"/>
                <a:cs typeface="Calibri" pitchFamily="34" charset="0"/>
              </a:rPr>
              <a:t>Sachrechnen als </a:t>
            </a:r>
            <a:r>
              <a:rPr lang="de-DE" altLang="de-DE" b="1" dirty="0">
                <a:latin typeface="Calibri" pitchFamily="34" charset="0"/>
                <a:cs typeface="Calibri" pitchFamily="34" charset="0"/>
              </a:rPr>
              <a:t>Lernprinzip</a:t>
            </a:r>
            <a:r>
              <a:rPr lang="de-DE" altLang="de-DE" dirty="0">
                <a:latin typeface="Calibri" pitchFamily="34" charset="0"/>
                <a:cs typeface="Calibri" pitchFamily="34" charset="0"/>
              </a:rPr>
              <a:t>: Die Sache soll helfen, die „Fremdsprache“ </a:t>
            </a:r>
            <a:r>
              <a:rPr lang="de-DE" altLang="de-DE" b="1" dirty="0">
                <a:latin typeface="Calibri" pitchFamily="34" charset="0"/>
                <a:cs typeface="Calibri" pitchFamily="34" charset="0"/>
              </a:rPr>
              <a:t>Mathematik zu verstehen</a:t>
            </a:r>
            <a:r>
              <a:rPr lang="de-DE" altLang="de-DE" dirty="0">
                <a:latin typeface="Calibri" pitchFamily="34" charset="0"/>
                <a:cs typeface="Calibri" pitchFamily="34" charset="0"/>
              </a:rPr>
              <a:t>. Sachrechnen in jeder Mathematikstunde!!!</a:t>
            </a:r>
          </a:p>
          <a:p>
            <a:pPr marL="225149" indent="-225149">
              <a:buFontTx/>
              <a:buAutoNum type="arabicPeriod"/>
            </a:pPr>
            <a:r>
              <a:rPr lang="de-DE" altLang="de-DE" dirty="0">
                <a:latin typeface="Calibri" pitchFamily="34" charset="0"/>
                <a:cs typeface="Calibri" pitchFamily="34" charset="0"/>
              </a:rPr>
              <a:t>Sachrechnen als </a:t>
            </a:r>
            <a:r>
              <a:rPr lang="de-DE" altLang="de-DE" b="1" dirty="0">
                <a:latin typeface="Calibri" pitchFamily="34" charset="0"/>
                <a:cs typeface="Calibri" pitchFamily="34" charset="0"/>
              </a:rPr>
              <a:t>Lernziel</a:t>
            </a:r>
            <a:r>
              <a:rPr lang="de-DE" altLang="de-DE" dirty="0">
                <a:latin typeface="Calibri" pitchFamily="34" charset="0"/>
                <a:cs typeface="Calibri" pitchFamily="34" charset="0"/>
              </a:rPr>
              <a:t>: Die Mathematik und damit das Arbeiten mit Sachaufgaben soll den Kindern helfen, die </a:t>
            </a:r>
            <a:r>
              <a:rPr lang="de-DE" altLang="de-DE" b="1" dirty="0">
                <a:latin typeface="Calibri" pitchFamily="34" charset="0"/>
                <a:cs typeface="Calibri" pitchFamily="34" charset="0"/>
              </a:rPr>
              <a:t>Welt zu verstehen </a:t>
            </a:r>
            <a:r>
              <a:rPr lang="de-DE" altLang="de-DE" dirty="0">
                <a:latin typeface="Calibri" pitchFamily="34" charset="0"/>
                <a:cs typeface="Calibri" pitchFamily="34" charset="0"/>
              </a:rPr>
              <a:t>und sich die Probleme ihrer </a:t>
            </a:r>
            <a:r>
              <a:rPr lang="de-DE" altLang="de-DE" b="1" dirty="0">
                <a:latin typeface="Calibri" pitchFamily="34" charset="0"/>
                <a:cs typeface="Calibri" pitchFamily="34" charset="0"/>
              </a:rPr>
              <a:t>Umwelt zu erschließen</a:t>
            </a:r>
            <a:r>
              <a:rPr lang="de-DE" altLang="de-DE" dirty="0">
                <a:latin typeface="Calibri" pitchFamily="34" charset="0"/>
                <a:cs typeface="Calibri" pitchFamily="34" charset="0"/>
              </a:rPr>
              <a:t>.</a:t>
            </a:r>
          </a:p>
          <a:p>
            <a:pPr marL="225149" indent="-225149"/>
            <a:r>
              <a:rPr lang="de-DE" altLang="de-DE" dirty="0">
                <a:latin typeface="Calibri" pitchFamily="34" charset="0"/>
                <a:cs typeface="Calibri" pitchFamily="34" charset="0"/>
              </a:rPr>
              <a:t>					</a:t>
            </a:r>
          </a:p>
        </p:txBody>
      </p:sp>
      <p:sp>
        <p:nvSpPr>
          <p:cNvPr id="65539"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E876C249-B205-4F6F-AD76-A3FC6154628E}" type="slidenum">
              <a:rPr lang="de-DE" altLang="de-DE" sz="1400"/>
              <a:pPr/>
              <a:t>15</a:t>
            </a:fld>
            <a:endParaRPr lang="de-DE" altLang="de-DE" sz="1400" dirty="0"/>
          </a:p>
        </p:txBody>
      </p:sp>
    </p:spTree>
    <p:extLst>
      <p:ext uri="{BB962C8B-B14F-4D97-AF65-F5344CB8AC3E}">
        <p14:creationId xmlns:p14="http://schemas.microsoft.com/office/powerpoint/2010/main" val="14928895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kumimoji="0" lang="de-DE" sz="1200" b="0" i="0" u="none" strike="noStrike" cap="none" normalizeH="0" baseline="0" dirty="0">
                <a:ln>
                  <a:noFill/>
                </a:ln>
                <a:solidFill>
                  <a:srgbClr val="000000"/>
                </a:solidFill>
                <a:effectLst/>
                <a:latin typeface="Calibri" pitchFamily="34" charset="0"/>
                <a:ea typeface="Times New Roman" pitchFamily="18" charset="0"/>
                <a:cs typeface="Calibri" pitchFamily="34" charset="0"/>
              </a:rPr>
              <a:t>Winter, 2003, S. 31 bis S. 35 – Sachrechnen als Beitrag zur Umwelterschließung: </a:t>
            </a:r>
            <a:r>
              <a:rPr lang="de-DE" dirty="0"/>
              <a:t>Dieses Material</a:t>
            </a:r>
            <a:r>
              <a:rPr lang="de-DE" baseline="0" dirty="0"/>
              <a:t> müsste den TN als Arbeitskopien (ggf. gekürzt) zur Verfügung gestellt werden</a:t>
            </a:r>
          </a:p>
          <a:p>
            <a:endParaRPr lang="de-DE" baseline="0"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16</a:t>
            </a:fld>
            <a:endParaRPr lang="de-DE" dirty="0"/>
          </a:p>
        </p:txBody>
      </p:sp>
    </p:spTree>
    <p:extLst>
      <p:ext uri="{BB962C8B-B14F-4D97-AF65-F5344CB8AC3E}">
        <p14:creationId xmlns:p14="http://schemas.microsoft.com/office/powerpoint/2010/main" val="19434542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Folienbildplatzhalter 1"/>
          <p:cNvSpPr>
            <a:spLocks noGrp="1" noRot="1" noChangeAspect="1" noTextEdit="1"/>
          </p:cNvSpPr>
          <p:nvPr>
            <p:ph type="sldImg"/>
          </p:nvPr>
        </p:nvSpPr>
        <p:spPr>
          <a:ln/>
        </p:spPr>
      </p:sp>
      <p:sp>
        <p:nvSpPr>
          <p:cNvPr id="69634"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Aft>
                <a:spcPts val="600"/>
              </a:spcAft>
            </a:pPr>
            <a:r>
              <a:rPr lang="de-DE" altLang="x-none" b="1" dirty="0">
                <a:latin typeface="Calibri" charset="0"/>
              </a:rPr>
              <a:t>Sachrechnen als Lernziel – </a:t>
            </a:r>
            <a:r>
              <a:rPr lang="de-DE" altLang="x-none" sz="1200" b="1" dirty="0">
                <a:latin typeface="Calibri" charset="0"/>
              </a:rPr>
              <a:t>Umwelterschließung durch Modellieren:</a:t>
            </a:r>
          </a:p>
          <a:p>
            <a:r>
              <a:rPr lang="de-DE" altLang="x-none" sz="1200" dirty="0">
                <a:latin typeface="Calibri" charset="0"/>
              </a:rPr>
              <a:t>Die TN werden darauf hingewiesen, dass die letzte Funktion des Sachrechnens  - Sachrechnen als Lernziel - nach Winter (2003) heute schwerpunktmäßig behandelt wird. </a:t>
            </a:r>
          </a:p>
          <a:p>
            <a:endParaRPr lang="de-DE" altLang="x-none" sz="1200" dirty="0">
              <a:latin typeface="Calibri" charset="0"/>
            </a:endParaRPr>
          </a:p>
          <a:p>
            <a:r>
              <a:rPr lang="de-DE" altLang="x-none" sz="1200" dirty="0">
                <a:latin typeface="Calibri" charset="0"/>
              </a:rPr>
              <a:t>Die Prozessbezogene Kompetenz des Modellierens soll intensiver betrachtet werden.</a:t>
            </a:r>
          </a:p>
          <a:p>
            <a:endParaRPr lang="de-DE" altLang="x-none" sz="1200" dirty="0">
              <a:latin typeface="Calibri" charset="0"/>
            </a:endParaRPr>
          </a:p>
        </p:txBody>
      </p:sp>
      <p:sp>
        <p:nvSpPr>
          <p:cNvPr id="69635"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93DD34E6-72E0-8B4C-AA7E-A0943399334E}" type="slidenum">
              <a:rPr lang="de-DE" altLang="x-none" sz="1400"/>
              <a:pPr/>
              <a:t>17</a:t>
            </a:fld>
            <a:endParaRPr lang="de-DE" altLang="x-none" sz="1400" dirty="0"/>
          </a:p>
        </p:txBody>
      </p:sp>
    </p:spTree>
    <p:extLst>
      <p:ext uri="{BB962C8B-B14F-4D97-AF65-F5344CB8AC3E}">
        <p14:creationId xmlns:p14="http://schemas.microsoft.com/office/powerpoint/2010/main" val="19174946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Folienbildplatzhalter 1"/>
          <p:cNvSpPr>
            <a:spLocks noGrp="1" noRot="1" noChangeAspect="1" noTextEdit="1"/>
          </p:cNvSpPr>
          <p:nvPr>
            <p:ph type="sldImg"/>
          </p:nvPr>
        </p:nvSpPr>
        <p:spPr>
          <a:ln/>
        </p:spPr>
      </p:sp>
      <p:sp>
        <p:nvSpPr>
          <p:cNvPr id="71682"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endParaRPr lang="x-none" altLang="x-none" dirty="0">
              <a:latin typeface="Calibri" charset="0"/>
              <a:ea typeface="ＭＳ Ｐゴシック" charset="-128"/>
            </a:endParaRPr>
          </a:p>
        </p:txBody>
      </p:sp>
      <p:sp>
        <p:nvSpPr>
          <p:cNvPr id="71683"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5188DD04-E0DB-7C49-893D-97DDFC45AC8F}" type="slidenum">
              <a:rPr lang="de-DE" altLang="x-none" sz="1400"/>
              <a:pPr/>
              <a:t>18</a:t>
            </a:fld>
            <a:endParaRPr lang="de-DE" altLang="x-none" sz="1400" dirty="0"/>
          </a:p>
        </p:txBody>
      </p:sp>
    </p:spTree>
    <p:extLst>
      <p:ext uri="{BB962C8B-B14F-4D97-AF65-F5344CB8AC3E}">
        <p14:creationId xmlns:p14="http://schemas.microsoft.com/office/powerpoint/2010/main" val="19418682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19</a:t>
            </a:fld>
            <a:endParaRPr lang="de-DE" dirty="0"/>
          </a:p>
        </p:txBody>
      </p:sp>
    </p:spTree>
    <p:extLst>
      <p:ext uri="{BB962C8B-B14F-4D97-AF65-F5344CB8AC3E}">
        <p14:creationId xmlns:p14="http://schemas.microsoft.com/office/powerpoint/2010/main" val="161778620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Folienbildplatzhalter 1"/>
          <p:cNvSpPr>
            <a:spLocks noGrp="1" noRot="1" noChangeAspect="1" noTextEdit="1"/>
          </p:cNvSpPr>
          <p:nvPr>
            <p:ph type="sldImg"/>
          </p:nvPr>
        </p:nvSpPr>
        <p:spPr>
          <a:ln/>
        </p:spPr>
      </p:sp>
      <p:sp>
        <p:nvSpPr>
          <p:cNvPr id="73730"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x-none" i="1" dirty="0">
              <a:solidFill>
                <a:srgbClr val="C00000"/>
              </a:solidFill>
              <a:latin typeface="Calibri" charset="0"/>
              <a:ea typeface="ＭＳ Ｐゴシック" charset="-128"/>
            </a:endParaRPr>
          </a:p>
        </p:txBody>
      </p:sp>
      <p:sp>
        <p:nvSpPr>
          <p:cNvPr id="73731"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4BBEEE20-2C89-4745-9905-898E780A66E1}" type="slidenum">
              <a:rPr lang="de-DE" altLang="x-none" sz="1400"/>
              <a:pPr/>
              <a:t>20</a:t>
            </a:fld>
            <a:endParaRPr lang="de-DE" altLang="x-none" sz="1400" dirty="0"/>
          </a:p>
        </p:txBody>
      </p:sp>
    </p:spTree>
    <p:extLst>
      <p:ext uri="{BB962C8B-B14F-4D97-AF65-F5344CB8AC3E}">
        <p14:creationId xmlns:p14="http://schemas.microsoft.com/office/powerpoint/2010/main" val="3329954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Folienbildplatzhalter 1"/>
          <p:cNvSpPr>
            <a:spLocks noGrp="1" noRot="1" noChangeAspect="1" noTextEdit="1"/>
          </p:cNvSpPr>
          <p:nvPr>
            <p:ph type="sldImg"/>
          </p:nvPr>
        </p:nvSpPr>
        <p:spPr>
          <a:ln/>
        </p:spPr>
      </p:sp>
      <p:sp>
        <p:nvSpPr>
          <p:cNvPr id="77826"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altLang="x-none" dirty="0">
                <a:latin typeface="Calibri" charset="0"/>
                <a:ea typeface="ＭＳ Ｐゴシック" charset="-128"/>
              </a:rPr>
              <a:t>Erläuterung dieses Modellbildungsprozesses an einem Beispiel der TN oder einem Beispiel aus einem Lehrbuch</a:t>
            </a:r>
          </a:p>
          <a:p>
            <a:r>
              <a:rPr lang="de-DE" altLang="x-none" dirty="0">
                <a:latin typeface="Calibri" charset="0"/>
                <a:ea typeface="ＭＳ Ｐゴシック" charset="-128"/>
              </a:rPr>
              <a:t>Herausstellen:</a:t>
            </a:r>
          </a:p>
          <a:p>
            <a:pPr>
              <a:buFontTx/>
              <a:buChar char="-"/>
            </a:pPr>
            <a:r>
              <a:rPr lang="de-DE" altLang="x-none" dirty="0">
                <a:latin typeface="Calibri" charset="0"/>
                <a:ea typeface="ＭＳ Ｐゴシック" charset="-128"/>
              </a:rPr>
              <a:t>verschiedenen Modellbildungen – Modelle (Tabelle, Rechenbaum, schriftliches Addieren)</a:t>
            </a:r>
          </a:p>
          <a:p>
            <a:pPr>
              <a:buFontTx/>
              <a:buChar char="-"/>
            </a:pPr>
            <a:r>
              <a:rPr lang="de-DE" altLang="x-none" dirty="0">
                <a:latin typeface="Calibri" charset="0"/>
                <a:ea typeface="ＭＳ Ｐゴシック" charset="-128"/>
              </a:rPr>
              <a:t>Datenverarbeitung ist das Realisieren des Modells und dabei das Anwenden der mathematischen Kenntnisse bzw. des math. Könnens</a:t>
            </a:r>
          </a:p>
        </p:txBody>
      </p:sp>
      <p:sp>
        <p:nvSpPr>
          <p:cNvPr id="77827"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7BAC8170-3548-7249-AA3A-977D0688EBF6}" type="slidenum">
              <a:rPr lang="de-DE" altLang="x-none" sz="1400"/>
              <a:pPr/>
              <a:t>21</a:t>
            </a:fld>
            <a:endParaRPr lang="de-DE" altLang="x-none" sz="1400" dirty="0"/>
          </a:p>
        </p:txBody>
      </p:sp>
    </p:spTree>
    <p:extLst>
      <p:ext uri="{BB962C8B-B14F-4D97-AF65-F5344CB8AC3E}">
        <p14:creationId xmlns:p14="http://schemas.microsoft.com/office/powerpoint/2010/main" val="9748636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Folienbildplatzhalter 1"/>
          <p:cNvSpPr>
            <a:spLocks noGrp="1" noRot="1" noChangeAspect="1" noTextEdit="1"/>
          </p:cNvSpPr>
          <p:nvPr>
            <p:ph type="sldImg"/>
          </p:nvPr>
        </p:nvSpPr>
        <p:spPr>
          <a:ln/>
        </p:spPr>
      </p:sp>
      <p:sp>
        <p:nvSpPr>
          <p:cNvPr id="75778"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x-none" dirty="0">
                <a:latin typeface="Calibri" charset="0"/>
                <a:ea typeface="ＭＳ Ｐゴシック" charset="-128"/>
              </a:rPr>
              <a:t>Erläuterung dieses Modellbildungsprozesses an einem Beispiel</a:t>
            </a:r>
          </a:p>
          <a:p>
            <a:r>
              <a:rPr lang="de-DE" altLang="x-none" dirty="0">
                <a:latin typeface="Calibri" charset="0"/>
                <a:ea typeface="ＭＳ Ｐゴシック" charset="-128"/>
              </a:rPr>
              <a:t>Vorschlag</a:t>
            </a:r>
            <a:r>
              <a:rPr lang="de-DE" altLang="x-none" baseline="0" dirty="0">
                <a:latin typeface="Calibri" charset="0"/>
                <a:ea typeface="ＭＳ Ｐゴシック" charset="-128"/>
              </a:rPr>
              <a:t> - </a:t>
            </a:r>
            <a:r>
              <a:rPr lang="de-DE" altLang="x-none" dirty="0">
                <a:latin typeface="Calibri" charset="0"/>
                <a:ea typeface="ＭＳ Ｐゴシック" charset="-128"/>
              </a:rPr>
              <a:t>Stauaufgabe nach Peter-Koop: </a:t>
            </a:r>
            <a:r>
              <a:rPr lang="de-DE" altLang="x-none" i="1" dirty="0">
                <a:latin typeface="Calibri" charset="0"/>
                <a:ea typeface="ＭＳ Ｐゴシック" charset="-128"/>
              </a:rPr>
              <a:t>Wie viele Autos könnten in einem Stau auf der Autobahn stehen, wenn dieser 2km lang wäre? </a:t>
            </a:r>
          </a:p>
          <a:p>
            <a:endParaRPr lang="de-DE" altLang="x-none" i="1" dirty="0">
              <a:latin typeface="Calibri" charset="0"/>
              <a:ea typeface="ＭＳ Ｐゴシック" charset="-128"/>
            </a:endParaRPr>
          </a:p>
        </p:txBody>
      </p:sp>
      <p:sp>
        <p:nvSpPr>
          <p:cNvPr id="75779"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8A511779-C8EA-F947-B24A-388837109022}" type="slidenum">
              <a:rPr lang="de-DE" altLang="x-none" sz="1400"/>
              <a:pPr/>
              <a:t>22</a:t>
            </a:fld>
            <a:endParaRPr lang="de-DE" altLang="x-none" sz="1400" dirty="0"/>
          </a:p>
        </p:txBody>
      </p:sp>
    </p:spTree>
    <p:extLst>
      <p:ext uri="{BB962C8B-B14F-4D97-AF65-F5344CB8AC3E}">
        <p14:creationId xmlns:p14="http://schemas.microsoft.com/office/powerpoint/2010/main" val="1689556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a:t>
            </a:fld>
            <a:endParaRPr lang="de-DE" dirty="0"/>
          </a:p>
        </p:txBody>
      </p:sp>
    </p:spTree>
    <p:extLst>
      <p:ext uri="{BB962C8B-B14F-4D97-AF65-F5344CB8AC3E}">
        <p14:creationId xmlns:p14="http://schemas.microsoft.com/office/powerpoint/2010/main" val="7879646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Folienbildplatzhalter 1"/>
          <p:cNvSpPr>
            <a:spLocks noGrp="1" noRot="1" noChangeAspect="1" noTextEdit="1"/>
          </p:cNvSpPr>
          <p:nvPr>
            <p:ph type="sldImg"/>
          </p:nvPr>
        </p:nvSpPr>
        <p:spPr>
          <a:ln/>
        </p:spPr>
      </p:sp>
      <p:sp>
        <p:nvSpPr>
          <p:cNvPr id="79874"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x-none" dirty="0">
                <a:latin typeface="Calibri" charset="0"/>
                <a:ea typeface="ＭＳ Ｐゴシック" charset="-128"/>
              </a:rPr>
              <a:t>Erläuterung am Beispiel der Lösungen von Kapitänsaufgaben.  Auf der folgenden Folie – Lösungsprozesse von Kindern</a:t>
            </a:r>
          </a:p>
          <a:p>
            <a:r>
              <a:rPr lang="de-DE" altLang="x-none" dirty="0">
                <a:latin typeface="Calibri" charset="0"/>
                <a:ea typeface="ＭＳ Ｐゴシック" charset="-128"/>
              </a:rPr>
              <a:t>Herausstellen: Das oft</a:t>
            </a:r>
            <a:r>
              <a:rPr lang="de-DE" altLang="x-none" baseline="0" dirty="0">
                <a:latin typeface="Calibri" charset="0"/>
                <a:ea typeface="ＭＳ Ｐゴシック" charset="-128"/>
              </a:rPr>
              <a:t> anzutreffende </a:t>
            </a:r>
            <a:r>
              <a:rPr lang="de-DE" altLang="x-none" dirty="0">
                <a:latin typeface="Calibri" charset="0"/>
                <a:ea typeface="ＭＳ Ｐゴシック" charset="-128"/>
              </a:rPr>
              <a:t>Frage-Rechnung-Antwort-Modell unterstützt den Modellierungsprozess nicht</a:t>
            </a:r>
          </a:p>
          <a:p>
            <a:r>
              <a:rPr lang="de-DE" altLang="x-none" dirty="0">
                <a:latin typeface="Calibri" charset="0"/>
                <a:ea typeface="ＭＳ Ｐゴシック" charset="-128"/>
              </a:rPr>
              <a:t>(vgl. Grassmann</a:t>
            </a:r>
            <a:r>
              <a:rPr lang="de-DE" altLang="x-none" baseline="0" dirty="0">
                <a:latin typeface="Calibri" charset="0"/>
                <a:ea typeface="ＭＳ Ｐゴシック" charset="-128"/>
              </a:rPr>
              <a:t> et al. 2010,</a:t>
            </a:r>
            <a:r>
              <a:rPr lang="de-DE" altLang="x-none" dirty="0">
                <a:latin typeface="Calibri" charset="0"/>
                <a:ea typeface="ＭＳ Ｐゴシック" charset="-128"/>
              </a:rPr>
              <a:t> S.36/37;</a:t>
            </a:r>
            <a:r>
              <a:rPr lang="de-DE" altLang="x-none" baseline="0" dirty="0">
                <a:latin typeface="Calibri" charset="0"/>
                <a:ea typeface="ＭＳ Ｐゴシック" charset="-128"/>
              </a:rPr>
              <a:t> </a:t>
            </a:r>
            <a:r>
              <a:rPr lang="de-DE" altLang="x-none" dirty="0">
                <a:latin typeface="Calibri" charset="0"/>
                <a:ea typeface="ＭＳ Ｐゴシック" charset="-128"/>
              </a:rPr>
              <a:t>Spiegel &amp; Selter 2003) </a:t>
            </a:r>
          </a:p>
          <a:p>
            <a:endParaRPr lang="de-DE" altLang="x-none" dirty="0">
              <a:latin typeface="Calibri" charset="0"/>
              <a:ea typeface="ＭＳ Ｐゴシック" charset="-128"/>
            </a:endParaRPr>
          </a:p>
          <a:p>
            <a:r>
              <a:rPr lang="de-DE" altLang="x-none" dirty="0">
                <a:latin typeface="Calibri" charset="0"/>
                <a:ea typeface="ＭＳ Ｐゴシック" charset="-128"/>
              </a:rPr>
              <a:t>- Hinweis, dass der Modellierungsprozess bei jedem Kind anders ausfallen kann</a:t>
            </a:r>
          </a:p>
        </p:txBody>
      </p:sp>
      <p:sp>
        <p:nvSpPr>
          <p:cNvPr id="79875"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B031011B-8E38-6948-B126-E807BBCC3225}" type="slidenum">
              <a:rPr lang="de-DE" altLang="x-none" sz="1400"/>
              <a:pPr/>
              <a:t>23</a:t>
            </a:fld>
            <a:endParaRPr lang="de-DE" altLang="x-none" sz="1400" dirty="0"/>
          </a:p>
        </p:txBody>
      </p:sp>
    </p:spTree>
    <p:extLst>
      <p:ext uri="{BB962C8B-B14F-4D97-AF65-F5344CB8AC3E}">
        <p14:creationId xmlns:p14="http://schemas.microsoft.com/office/powerpoint/2010/main" val="20254654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i="0" dirty="0"/>
              <a:t>Videos</a:t>
            </a:r>
            <a:r>
              <a:rPr lang="de-DE" i="0" baseline="0" dirty="0"/>
              <a:t> unter: </a:t>
            </a:r>
            <a:r>
              <a:rPr lang="de-DE" i="0" dirty="0"/>
              <a:t>https://kira.dzlm.de/node/105</a:t>
            </a:r>
          </a:p>
          <a:p>
            <a:endParaRPr lang="de-DE" i="0" dirty="0"/>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0" dirty="0">
                <a:solidFill>
                  <a:prstClr val="black"/>
                </a:solidFill>
                <a:latin typeface="Calibri"/>
                <a:ea typeface="ＭＳ Ｐゴシック"/>
                <a:cs typeface="Calibri"/>
              </a:rPr>
              <a:t>Registrierung auf der Webseite von Kira unter: </a:t>
            </a:r>
            <a:r>
              <a:rPr lang="de-DE" sz="1200" u="sng" dirty="0">
                <a:solidFill>
                  <a:srgbClr val="327A86"/>
                </a:solidFill>
                <a:latin typeface="Calibri" panose="020F0502020204030204" pitchFamily="34" charset="0"/>
              </a:rPr>
              <a:t>https://kira.dzlm.de/user/register</a:t>
            </a:r>
            <a:endParaRPr lang="de-DE" sz="1200" u="sng" dirty="0">
              <a:latin typeface="Calibri" panose="020F0502020204030204" pitchFamily="34" charset="0"/>
            </a:endParaRPr>
          </a:p>
          <a:p>
            <a:endParaRPr lang="de-DE" i="0" dirty="0"/>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x-none" dirty="0">
                <a:latin typeface="Calibri" charset="0"/>
                <a:ea typeface="ＭＳ Ｐゴシック" charset="-128"/>
              </a:rPr>
              <a:t>Vorgehen von Kindern in verschiedenen Jahrgangsstufen unter dem</a:t>
            </a:r>
            <a:r>
              <a:rPr lang="de-DE" altLang="x-none" baseline="0" dirty="0">
                <a:latin typeface="Calibri" charset="0"/>
                <a:ea typeface="ＭＳ Ｐゴシック" charset="-128"/>
              </a:rPr>
              <a:t> Blickwinkel </a:t>
            </a:r>
            <a:r>
              <a:rPr lang="de-DE" altLang="x-none" i="1" baseline="0" dirty="0">
                <a:latin typeface="Calibri" charset="0"/>
                <a:ea typeface="ＭＳ Ｐゴシック" charset="-128"/>
              </a:rPr>
              <a:t>Modellierungsprozess </a:t>
            </a:r>
            <a:r>
              <a:rPr lang="de-DE" altLang="x-none" i="0" baseline="0" dirty="0">
                <a:latin typeface="Calibri" charset="0"/>
                <a:ea typeface="ＭＳ Ｐゴシック" charset="-128"/>
              </a:rPr>
              <a:t>betrachten und diskutieren.</a:t>
            </a:r>
            <a:endParaRPr lang="de-DE" altLang="x-none" i="0" dirty="0">
              <a:latin typeface="Calibri" charset="0"/>
              <a:ea typeface="ＭＳ Ｐゴシック" charset="-128"/>
            </a:endParaRPr>
          </a:p>
          <a:p>
            <a:endParaRPr lang="de-DE" i="0" dirty="0"/>
          </a:p>
          <a:p>
            <a:endParaRPr lang="de-DE" i="0"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24</a:t>
            </a:fld>
            <a:endParaRPr lang="de-DE" dirty="0"/>
          </a:p>
        </p:txBody>
      </p:sp>
    </p:spTree>
    <p:extLst>
      <p:ext uri="{BB962C8B-B14F-4D97-AF65-F5344CB8AC3E}">
        <p14:creationId xmlns:p14="http://schemas.microsoft.com/office/powerpoint/2010/main" val="3876811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Folienbildplatzhalter 1"/>
          <p:cNvSpPr>
            <a:spLocks noGrp="1" noRot="1" noChangeAspect="1" noTextEdit="1"/>
          </p:cNvSpPr>
          <p:nvPr>
            <p:ph type="sldImg"/>
          </p:nvPr>
        </p:nvSpPr>
        <p:spPr>
          <a:ln/>
        </p:spPr>
      </p:sp>
      <p:sp>
        <p:nvSpPr>
          <p:cNvPr id="82946"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x-none" dirty="0">
                <a:latin typeface="Calibri" charset="0"/>
                <a:ea typeface="ＭＳ Ｐゴシック" charset="-128"/>
              </a:rPr>
              <a:t>Dieses Modell soll an der selbst bearbeiteten Sachsituation „Kuhaufgabe“ ( F20) besprochen werden.</a:t>
            </a:r>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x-none" b="1" dirty="0">
                <a:latin typeface="Calibri" charset="0"/>
                <a:ea typeface="ＭＳ Ｐゴシック" charset="-128"/>
              </a:rPr>
              <a:t>AB-BS2-Modellierungskreislauf </a:t>
            </a:r>
            <a:r>
              <a:rPr lang="de-DE" altLang="x-none" b="0" dirty="0">
                <a:latin typeface="Calibri" charset="0"/>
                <a:ea typeface="ＭＳ Ｐゴシック" charset="-128"/>
              </a:rPr>
              <a:t>bzw.</a:t>
            </a:r>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x-none" b="1" dirty="0">
                <a:latin typeface="Calibri" charset="0"/>
                <a:ea typeface="ＭＳ Ｐゴシック" charset="-128"/>
              </a:rPr>
              <a:t>AB-BS2-Modellierungskreislauf-Ablauf</a:t>
            </a:r>
          </a:p>
          <a:p>
            <a:endParaRPr lang="de-DE" altLang="x-none" b="1" dirty="0">
              <a:latin typeface="Calibri" charset="0"/>
              <a:ea typeface="ＭＳ Ｐゴシック" charset="-128"/>
            </a:endParaRPr>
          </a:p>
        </p:txBody>
      </p:sp>
      <p:sp>
        <p:nvSpPr>
          <p:cNvPr id="82947"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4C00A8BA-BC7B-D44D-B72B-B20D9E2B523E}" type="slidenum">
              <a:rPr lang="de-DE" altLang="x-none" sz="1400"/>
              <a:pPr/>
              <a:t>25</a:t>
            </a:fld>
            <a:endParaRPr lang="de-DE" altLang="x-none" sz="1400" dirty="0"/>
          </a:p>
        </p:txBody>
      </p:sp>
    </p:spTree>
    <p:extLst>
      <p:ext uri="{BB962C8B-B14F-4D97-AF65-F5344CB8AC3E}">
        <p14:creationId xmlns:p14="http://schemas.microsoft.com/office/powerpoint/2010/main" val="5402575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Folienbildplatzhalter 1"/>
          <p:cNvSpPr>
            <a:spLocks noGrp="1" noRot="1" noChangeAspect="1" noTextEdit="1"/>
          </p:cNvSpPr>
          <p:nvPr>
            <p:ph type="sldImg"/>
          </p:nvPr>
        </p:nvSpPr>
        <p:spPr>
          <a:ln/>
        </p:spPr>
      </p:sp>
      <p:sp>
        <p:nvSpPr>
          <p:cNvPr id="84994"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x-none" sz="3100" dirty="0">
                <a:latin typeface="Calibri" charset="0"/>
              </a:rPr>
              <a:t>Diskussion anhand der selbst erlebten Lösungsprozesse der „Kuhaufgabe</a:t>
            </a:r>
            <a:r>
              <a:rPr lang="de-DE" altLang="de-DE" sz="3100" dirty="0">
                <a:latin typeface="Calibri" charset="0"/>
              </a:rPr>
              <a:t>“</a:t>
            </a:r>
            <a:r>
              <a:rPr lang="de-DE" altLang="de-DE" sz="3100" baseline="0" dirty="0">
                <a:latin typeface="Calibri" charset="0"/>
              </a:rPr>
              <a:t> (F 20)</a:t>
            </a:r>
            <a:r>
              <a:rPr lang="de-DE" altLang="x-none" sz="3100" dirty="0">
                <a:latin typeface="Calibri" charset="0"/>
              </a:rPr>
              <a:t>	</a:t>
            </a:r>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x-none" sz="3200" b="1" dirty="0">
                <a:latin typeface="Calibri" charset="0"/>
                <a:ea typeface="ＭＳ Ｐゴシック" charset="-128"/>
              </a:rPr>
              <a:t>AB-BS2-Modellierungskreislauf </a:t>
            </a:r>
            <a:r>
              <a:rPr lang="de-DE" altLang="x-none" sz="3200" b="0" dirty="0">
                <a:latin typeface="Calibri" charset="0"/>
                <a:ea typeface="ＭＳ Ｐゴシック" charset="-128"/>
              </a:rPr>
              <a:t>bzw.</a:t>
            </a:r>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x-none" sz="3200" b="1" dirty="0">
                <a:latin typeface="Calibri" charset="0"/>
                <a:ea typeface="ＭＳ Ｐゴシック" charset="-128"/>
              </a:rPr>
              <a:t>AB-BS2-Modellierungskreislauf-Ablauf</a:t>
            </a:r>
          </a:p>
          <a:p>
            <a:r>
              <a:rPr lang="de-DE" altLang="x-none" sz="3100" dirty="0">
                <a:latin typeface="Calibri" charset="0"/>
              </a:rPr>
              <a:t>								</a:t>
            </a:r>
          </a:p>
        </p:txBody>
      </p:sp>
      <p:sp>
        <p:nvSpPr>
          <p:cNvPr id="84995"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98448BA2-6D4B-4A45-AD3D-3EF9217C2D4C}" type="slidenum">
              <a:rPr lang="de-DE" altLang="x-none" sz="1400"/>
              <a:pPr/>
              <a:t>26</a:t>
            </a:fld>
            <a:endParaRPr lang="de-DE" altLang="x-none" sz="1400" dirty="0"/>
          </a:p>
        </p:txBody>
      </p:sp>
    </p:spTree>
    <p:extLst>
      <p:ext uri="{BB962C8B-B14F-4D97-AF65-F5344CB8AC3E}">
        <p14:creationId xmlns:p14="http://schemas.microsoft.com/office/powerpoint/2010/main" val="3354586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i="1"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27</a:t>
            </a:fld>
            <a:endParaRPr lang="de-DE" dirty="0"/>
          </a:p>
        </p:txBody>
      </p:sp>
    </p:spTree>
    <p:extLst>
      <p:ext uri="{BB962C8B-B14F-4D97-AF65-F5344CB8AC3E}">
        <p14:creationId xmlns:p14="http://schemas.microsoft.com/office/powerpoint/2010/main" val="5517540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i="1"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28</a:t>
            </a:fld>
            <a:endParaRPr lang="de-DE" dirty="0"/>
          </a:p>
        </p:txBody>
      </p:sp>
    </p:spTree>
    <p:extLst>
      <p:ext uri="{BB962C8B-B14F-4D97-AF65-F5344CB8AC3E}">
        <p14:creationId xmlns:p14="http://schemas.microsoft.com/office/powerpoint/2010/main" val="4960482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Folienbildplatzhalter 1"/>
          <p:cNvSpPr>
            <a:spLocks noGrp="1" noRot="1" noChangeAspect="1" noTextEdit="1"/>
          </p:cNvSpPr>
          <p:nvPr>
            <p:ph type="sldImg"/>
          </p:nvPr>
        </p:nvSpPr>
        <p:spPr>
          <a:ln/>
        </p:spPr>
      </p:sp>
      <p:sp>
        <p:nvSpPr>
          <p:cNvPr id="87042"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x-none" b="1" baseline="0" dirty="0">
                <a:latin typeface="Calibri" charset="0"/>
                <a:ea typeface="ＭＳ Ｐゴシック" charset="-128"/>
              </a:rPr>
              <a:t>AB-BS2-Video-Beobachtungsauftrag</a:t>
            </a:r>
          </a:p>
          <a:p>
            <a:r>
              <a:rPr lang="de-DE" altLang="x-none" b="0" dirty="0">
                <a:latin typeface="Calibri" charset="0"/>
                <a:ea typeface="ＭＳ Ｐゴシック" charset="-128"/>
              </a:rPr>
              <a:t>Video unter: https://kira.dzlm.de/node/142</a:t>
            </a:r>
          </a:p>
          <a:p>
            <a:endParaRPr lang="de-DE" altLang="x-none" b="0" dirty="0">
              <a:latin typeface="Calibri" charset="0"/>
              <a:ea typeface="ＭＳ Ｐゴシック" charset="-128"/>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de-DE" sz="1200" kern="0" dirty="0">
                <a:solidFill>
                  <a:prstClr val="black"/>
                </a:solidFill>
                <a:latin typeface="Calibri"/>
                <a:ea typeface="ＭＳ Ｐゴシック"/>
                <a:cs typeface="Calibri"/>
              </a:rPr>
              <a:t>Registrierung auf der Webseite von Kira unter: </a:t>
            </a:r>
            <a:r>
              <a:rPr lang="de-DE" sz="1200" u="sng" dirty="0">
                <a:solidFill>
                  <a:srgbClr val="327A86"/>
                </a:solidFill>
                <a:latin typeface="Calibri" panose="020F0502020204030204" pitchFamily="34" charset="0"/>
              </a:rPr>
              <a:t>https://</a:t>
            </a:r>
            <a:r>
              <a:rPr lang="de-DE" sz="1200" u="sng" dirty="0" err="1">
                <a:solidFill>
                  <a:srgbClr val="327A86"/>
                </a:solidFill>
                <a:latin typeface="Calibri" panose="020F0502020204030204" pitchFamily="34" charset="0"/>
              </a:rPr>
              <a:t>kira.dzlm.de</a:t>
            </a:r>
            <a:r>
              <a:rPr lang="de-DE" sz="1200" u="sng" dirty="0">
                <a:solidFill>
                  <a:srgbClr val="327A86"/>
                </a:solidFill>
                <a:latin typeface="Calibri" panose="020F0502020204030204" pitchFamily="34" charset="0"/>
              </a:rPr>
              <a:t>/</a:t>
            </a:r>
            <a:r>
              <a:rPr lang="de-DE" sz="1200" u="sng" dirty="0" err="1">
                <a:solidFill>
                  <a:srgbClr val="327A86"/>
                </a:solidFill>
                <a:latin typeface="Calibri" panose="020F0502020204030204" pitchFamily="34" charset="0"/>
              </a:rPr>
              <a:t>user</a:t>
            </a:r>
            <a:r>
              <a:rPr lang="de-DE" sz="1200" u="sng" dirty="0">
                <a:solidFill>
                  <a:srgbClr val="327A86"/>
                </a:solidFill>
                <a:latin typeface="Calibri" panose="020F0502020204030204" pitchFamily="34" charset="0"/>
              </a:rPr>
              <a:t>/</a:t>
            </a:r>
            <a:r>
              <a:rPr lang="de-DE" sz="1200" u="sng" dirty="0" err="1">
                <a:solidFill>
                  <a:srgbClr val="327A86"/>
                </a:solidFill>
                <a:latin typeface="Calibri" panose="020F0502020204030204" pitchFamily="34" charset="0"/>
              </a:rPr>
              <a:t>register</a:t>
            </a:r>
            <a:endParaRPr lang="de-DE" sz="1200" u="sng" dirty="0">
              <a:latin typeface="Calibri" panose="020F0502020204030204" pitchFamily="34" charset="0"/>
            </a:endParaRPr>
          </a:p>
          <a:p>
            <a:endParaRPr lang="de-DE" altLang="x-none" b="0" dirty="0">
              <a:latin typeface="Calibri" charset="0"/>
              <a:ea typeface="ＭＳ Ｐゴシック" charset="-128"/>
            </a:endParaRPr>
          </a:p>
        </p:txBody>
      </p:sp>
      <p:sp>
        <p:nvSpPr>
          <p:cNvPr id="87043"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CFDDFAF2-B4A7-1C45-BAD6-C2CA5F76E3E3}" type="slidenum">
              <a:rPr lang="de-DE" altLang="x-none" sz="1400"/>
              <a:pPr/>
              <a:t>29</a:t>
            </a:fld>
            <a:endParaRPr lang="de-DE" altLang="x-none" sz="1400" dirty="0"/>
          </a:p>
        </p:txBody>
      </p:sp>
    </p:spTree>
    <p:extLst>
      <p:ext uri="{BB962C8B-B14F-4D97-AF65-F5344CB8AC3E}">
        <p14:creationId xmlns:p14="http://schemas.microsoft.com/office/powerpoint/2010/main" val="3252030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Folienbildplatzhalter 1"/>
          <p:cNvSpPr>
            <a:spLocks noGrp="1" noRot="1" noChangeAspect="1" noTextEdit="1"/>
          </p:cNvSpPr>
          <p:nvPr>
            <p:ph type="sldImg"/>
          </p:nvPr>
        </p:nvSpPr>
        <p:spPr>
          <a:ln/>
        </p:spPr>
      </p:sp>
      <p:sp>
        <p:nvSpPr>
          <p:cNvPr id="89090"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x-none" b="1" baseline="0" dirty="0">
                <a:latin typeface="Calibri" charset="0"/>
                <a:ea typeface="ＭＳ Ｐゴシック" charset="-128"/>
              </a:rPr>
              <a:t>AB-BS2-Video-Beobachtungsauftrag</a:t>
            </a:r>
          </a:p>
          <a:p>
            <a:r>
              <a:rPr lang="de-DE" altLang="x-none" b="0" dirty="0">
                <a:latin typeface="Calibri" charset="0"/>
                <a:ea typeface="ＭＳ Ｐゴシック" charset="-128"/>
              </a:rPr>
              <a:t>Video unter: https://kira.dzlm.de/node/142</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de-DE" sz="1200" kern="0" dirty="0">
              <a:solidFill>
                <a:prstClr val="black"/>
              </a:solidFill>
              <a:latin typeface="Calibri"/>
              <a:ea typeface="ＭＳ Ｐゴシック"/>
              <a:cs typeface="Calibri"/>
            </a:endParaRPr>
          </a:p>
          <a:p>
            <a:pPr marL="0" marR="0" lvl="0" indent="0" algn="l" defTabSz="914400" rtl="0" eaLnBrk="1" fontAlgn="base" latinLnBrk="0" hangingPunct="1">
              <a:lnSpc>
                <a:spcPct val="100000"/>
              </a:lnSpc>
              <a:spcBef>
                <a:spcPct val="30000"/>
              </a:spcBef>
              <a:spcAft>
                <a:spcPct val="0"/>
              </a:spcAft>
              <a:buClrTx/>
              <a:buSzTx/>
              <a:buFontTx/>
              <a:buNone/>
              <a:tabLst/>
              <a:defRPr/>
            </a:pPr>
            <a:r>
              <a:rPr lang="de-DE" sz="1200" kern="0" dirty="0">
                <a:solidFill>
                  <a:prstClr val="black"/>
                </a:solidFill>
                <a:latin typeface="Calibri"/>
                <a:ea typeface="ＭＳ Ｐゴシック"/>
                <a:cs typeface="Calibri"/>
              </a:rPr>
              <a:t>Registrierung auf der Webseite von Kira unter: </a:t>
            </a:r>
            <a:r>
              <a:rPr lang="de-DE" sz="1200" u="sng" dirty="0">
                <a:solidFill>
                  <a:srgbClr val="327A86"/>
                </a:solidFill>
                <a:latin typeface="Calibri" panose="020F0502020204030204" pitchFamily="34" charset="0"/>
              </a:rPr>
              <a:t>https://</a:t>
            </a:r>
            <a:r>
              <a:rPr lang="de-DE" sz="1200" u="sng" dirty="0" err="1">
                <a:solidFill>
                  <a:srgbClr val="327A86"/>
                </a:solidFill>
                <a:latin typeface="Calibri" panose="020F0502020204030204" pitchFamily="34" charset="0"/>
              </a:rPr>
              <a:t>kira.dzlm.de</a:t>
            </a:r>
            <a:r>
              <a:rPr lang="de-DE" sz="1200" u="sng" dirty="0">
                <a:solidFill>
                  <a:srgbClr val="327A86"/>
                </a:solidFill>
                <a:latin typeface="Calibri" panose="020F0502020204030204" pitchFamily="34" charset="0"/>
              </a:rPr>
              <a:t>/</a:t>
            </a:r>
            <a:r>
              <a:rPr lang="de-DE" sz="1200" u="sng" dirty="0" err="1">
                <a:solidFill>
                  <a:srgbClr val="327A86"/>
                </a:solidFill>
                <a:latin typeface="Calibri" panose="020F0502020204030204" pitchFamily="34" charset="0"/>
              </a:rPr>
              <a:t>user</a:t>
            </a:r>
            <a:r>
              <a:rPr lang="de-DE" sz="1200" u="sng" dirty="0">
                <a:solidFill>
                  <a:srgbClr val="327A86"/>
                </a:solidFill>
                <a:latin typeface="Calibri" panose="020F0502020204030204" pitchFamily="34" charset="0"/>
              </a:rPr>
              <a:t>/</a:t>
            </a:r>
            <a:r>
              <a:rPr lang="de-DE" sz="1200" u="sng" dirty="0" err="1">
                <a:solidFill>
                  <a:srgbClr val="327A86"/>
                </a:solidFill>
                <a:latin typeface="Calibri" panose="020F0502020204030204" pitchFamily="34" charset="0"/>
              </a:rPr>
              <a:t>register</a:t>
            </a:r>
            <a:endParaRPr lang="de-DE" sz="1200" u="sng" dirty="0">
              <a:latin typeface="Calibri" panose="020F0502020204030204" pitchFamily="34" charset="0"/>
            </a:endParaRPr>
          </a:p>
          <a:p>
            <a:endParaRPr lang="de-DE" altLang="x-none" b="0" dirty="0">
              <a:latin typeface="Calibri" charset="0"/>
              <a:ea typeface="ＭＳ Ｐゴシック" charset="-128"/>
            </a:endParaRPr>
          </a:p>
        </p:txBody>
      </p:sp>
      <p:sp>
        <p:nvSpPr>
          <p:cNvPr id="89091"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FDEBD012-7176-9348-89B6-C5F95BEEEBEB}" type="slidenum">
              <a:rPr lang="de-DE" altLang="x-none" sz="1400"/>
              <a:pPr/>
              <a:t>30</a:t>
            </a:fld>
            <a:endParaRPr lang="de-DE" altLang="x-none" sz="1400" dirty="0"/>
          </a:p>
        </p:txBody>
      </p:sp>
    </p:spTree>
    <p:extLst>
      <p:ext uri="{BB962C8B-B14F-4D97-AF65-F5344CB8AC3E}">
        <p14:creationId xmlns:p14="http://schemas.microsoft.com/office/powerpoint/2010/main" val="50499904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Folienbildplatzhalter 1"/>
          <p:cNvSpPr>
            <a:spLocks noGrp="1" noRot="1" noChangeAspect="1" noTextEdit="1"/>
          </p:cNvSpPr>
          <p:nvPr>
            <p:ph type="sldImg"/>
          </p:nvPr>
        </p:nvSpPr>
        <p:spPr>
          <a:ln/>
        </p:spPr>
      </p:sp>
      <p:sp>
        <p:nvSpPr>
          <p:cNvPr id="91138"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altLang="x-none" sz="1100" dirty="0">
                <a:latin typeface="Calibri" charset="0"/>
                <a:ea typeface="ＭＳ Ｐゴシック" charset="-128"/>
              </a:rPr>
              <a:t>Video unter: https://kira.dzlm.de/node/142</a:t>
            </a:r>
          </a:p>
          <a:p>
            <a:pPr marL="0" marR="0" lvl="0" indent="0" algn="l" defTabSz="914400" rtl="0" eaLnBrk="1" fontAlgn="base" latinLnBrk="0" hangingPunct="1">
              <a:lnSpc>
                <a:spcPct val="100000"/>
              </a:lnSpc>
              <a:spcBef>
                <a:spcPct val="30000"/>
              </a:spcBef>
              <a:spcAft>
                <a:spcPct val="0"/>
              </a:spcAft>
              <a:buClrTx/>
              <a:buSzTx/>
              <a:buFontTx/>
              <a:buNone/>
              <a:tabLst/>
              <a:defRPr/>
            </a:pPr>
            <a:r>
              <a:rPr lang="de-DE" sz="1100" kern="0" dirty="0">
                <a:solidFill>
                  <a:prstClr val="black"/>
                </a:solidFill>
                <a:latin typeface="Calibri"/>
                <a:ea typeface="ＭＳ Ｐゴシック"/>
                <a:cs typeface="Calibri"/>
              </a:rPr>
              <a:t>Registrierung auf der Webseite von Kira unter: </a:t>
            </a:r>
            <a:r>
              <a:rPr lang="de-DE" sz="1100" u="sng" dirty="0">
                <a:solidFill>
                  <a:srgbClr val="327A86"/>
                </a:solidFill>
                <a:latin typeface="Calibri" panose="020F0502020204030204" pitchFamily="34" charset="0"/>
              </a:rPr>
              <a:t>https://</a:t>
            </a:r>
            <a:r>
              <a:rPr lang="de-DE" sz="1100" u="sng" dirty="0" err="1">
                <a:solidFill>
                  <a:srgbClr val="327A86"/>
                </a:solidFill>
                <a:latin typeface="Calibri" panose="020F0502020204030204" pitchFamily="34" charset="0"/>
              </a:rPr>
              <a:t>kira.dzlm.de</a:t>
            </a:r>
            <a:r>
              <a:rPr lang="de-DE" sz="1100" u="sng" dirty="0">
                <a:solidFill>
                  <a:srgbClr val="327A86"/>
                </a:solidFill>
                <a:latin typeface="Calibri" panose="020F0502020204030204" pitchFamily="34" charset="0"/>
              </a:rPr>
              <a:t>/</a:t>
            </a:r>
            <a:r>
              <a:rPr lang="de-DE" sz="1100" u="sng" dirty="0" err="1">
                <a:solidFill>
                  <a:srgbClr val="327A86"/>
                </a:solidFill>
                <a:latin typeface="Calibri" panose="020F0502020204030204" pitchFamily="34" charset="0"/>
              </a:rPr>
              <a:t>user</a:t>
            </a:r>
            <a:r>
              <a:rPr lang="de-DE" sz="1100" u="sng" dirty="0">
                <a:solidFill>
                  <a:srgbClr val="327A86"/>
                </a:solidFill>
                <a:latin typeface="Calibri" panose="020F0502020204030204" pitchFamily="34" charset="0"/>
              </a:rPr>
              <a:t>/</a:t>
            </a:r>
            <a:r>
              <a:rPr lang="de-DE" sz="1100" u="sng" dirty="0" err="1">
                <a:solidFill>
                  <a:srgbClr val="327A86"/>
                </a:solidFill>
                <a:latin typeface="Calibri" panose="020F0502020204030204" pitchFamily="34" charset="0"/>
              </a:rPr>
              <a:t>register</a:t>
            </a:r>
            <a:endParaRPr lang="de-DE" sz="1100" u="sng" dirty="0">
              <a:latin typeface="Calibri" panose="020F0502020204030204" pitchFamily="34" charset="0"/>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de-DE" altLang="x-none" sz="1100" dirty="0">
              <a:latin typeface="Calibri" charset="0"/>
              <a:ea typeface="ＭＳ Ｐゴシック"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de-DE" altLang="x-none" sz="1100" dirty="0">
              <a:latin typeface="Calibri" charset="0"/>
              <a:ea typeface="ＭＳ Ｐゴシック" charset="-128"/>
            </a:endParaRPr>
          </a:p>
          <a:p>
            <a:r>
              <a:rPr lang="de-DE" altLang="x-none" sz="1100" b="1" dirty="0">
                <a:latin typeface="Calibri" charset="0"/>
                <a:ea typeface="ＭＳ Ｐゴシック" charset="-128"/>
              </a:rPr>
              <a:t>- Argumentieren:  </a:t>
            </a:r>
            <a:r>
              <a:rPr lang="de-DE" altLang="x-none" sz="1100" dirty="0">
                <a:latin typeface="Calibri" charset="0"/>
                <a:ea typeface="ＭＳ Ｐゴシック" charset="-128"/>
              </a:rPr>
              <a:t>mathematische  Zusammenhänge erkennen und Vermutungen entwickeln</a:t>
            </a:r>
          </a:p>
          <a:p>
            <a:r>
              <a:rPr lang="de-DE" altLang="x-none" sz="1100" b="1" dirty="0">
                <a:latin typeface="Calibri" charset="0"/>
                <a:ea typeface="ＭＳ Ｐゴシック" charset="-128"/>
              </a:rPr>
              <a:t>- Kommunizieren:</a:t>
            </a:r>
            <a:r>
              <a:rPr lang="de-DE" altLang="x-none" sz="1100" dirty="0">
                <a:latin typeface="Calibri" charset="0"/>
                <a:ea typeface="ＭＳ Ｐゴシック" charset="-128"/>
              </a:rPr>
              <a:t> eigene Vorgehensweisen beschreiben, Lösungswege anderer verstehen und gemeinsam darüber reflektieren sowie Aufgaben gemeinsam bearbeiten, Verabredungen treffen und einhalten</a:t>
            </a:r>
          </a:p>
          <a:p>
            <a:r>
              <a:rPr lang="de-DE" altLang="x-none" sz="1100" b="1" dirty="0">
                <a:latin typeface="Calibri" charset="0"/>
                <a:ea typeface="ＭＳ Ｐゴシック" charset="-128"/>
              </a:rPr>
              <a:t>- Modellieren:</a:t>
            </a:r>
            <a:r>
              <a:rPr lang="de-DE" altLang="x-none" sz="1100" dirty="0">
                <a:latin typeface="Calibri" charset="0"/>
                <a:ea typeface="ＭＳ Ｐゴシック" charset="-128"/>
              </a:rPr>
              <a:t> dem </a:t>
            </a:r>
            <a:r>
              <a:rPr lang="de-DE" altLang="x-none" sz="1100" dirty="0" err="1">
                <a:latin typeface="Calibri" charset="0"/>
                <a:ea typeface="ＭＳ Ｐゴシック" charset="-128"/>
              </a:rPr>
              <a:t>Sachtext</a:t>
            </a:r>
            <a:r>
              <a:rPr lang="de-DE" altLang="x-none" sz="1100" dirty="0">
                <a:latin typeface="Calibri" charset="0"/>
                <a:ea typeface="ＭＳ Ｐゴシック" charset="-128"/>
              </a:rPr>
              <a:t> aus der Lebenswirklichkeit die relevanten Informationen entnehmen, das Sachproblem in die Sprache der Mathematik übersetzen, innermathematisch lösen und die Lösung auf die Ausgangssituation beziehen  </a:t>
            </a:r>
          </a:p>
          <a:p>
            <a:r>
              <a:rPr lang="de-DE" altLang="x-none" sz="1100" b="1" dirty="0">
                <a:latin typeface="Calibri" charset="0"/>
                <a:ea typeface="ＭＳ Ｐゴシック" charset="-128"/>
              </a:rPr>
              <a:t>- </a:t>
            </a:r>
            <a:r>
              <a:rPr lang="de-DE" altLang="x-none" sz="1100" dirty="0">
                <a:latin typeface="Calibri" charset="0"/>
                <a:ea typeface="ＭＳ Ｐゴシック" charset="-128"/>
              </a:rPr>
              <a:t>eine geeignete </a:t>
            </a:r>
            <a:r>
              <a:rPr lang="de-DE" altLang="x-none" sz="1100" b="1" dirty="0">
                <a:latin typeface="Calibri" charset="0"/>
                <a:ea typeface="ＭＳ Ｐゴシック" charset="-128"/>
              </a:rPr>
              <a:t>Darstellung</a:t>
            </a:r>
            <a:r>
              <a:rPr lang="de-DE" altLang="x-none" sz="1100" dirty="0">
                <a:latin typeface="Calibri" charset="0"/>
                <a:ea typeface="ＭＳ Ｐゴシック" charset="-128"/>
              </a:rPr>
              <a:t> für das mathematische Problem auswählen</a:t>
            </a:r>
            <a:endParaRPr lang="de-DE" altLang="x-none" sz="1100" b="1" dirty="0">
              <a:latin typeface="Calibri" charset="0"/>
              <a:ea typeface="ＭＳ Ｐゴシック" charset="-128"/>
            </a:endParaRPr>
          </a:p>
          <a:p>
            <a:pPr marL="171450" indent="-171450">
              <a:buFontTx/>
              <a:buNone/>
            </a:pPr>
            <a:r>
              <a:rPr lang="de-DE" altLang="x-none" sz="1100" b="1" dirty="0">
                <a:latin typeface="Calibri" charset="0"/>
                <a:ea typeface="ＭＳ Ｐゴシック" charset="-128"/>
              </a:rPr>
              <a:t>- Problemlösen, </a:t>
            </a:r>
            <a:r>
              <a:rPr lang="de-DE" altLang="x-none" sz="1100" dirty="0">
                <a:latin typeface="Calibri" charset="0"/>
                <a:ea typeface="ＭＳ Ｐゴシック" charset="-128"/>
              </a:rPr>
              <a:t>indem mathematische Kenntnisse, Fertigkeiten und Fähigkeiten angewandt, Lösungsstrategien entwickelt,</a:t>
            </a:r>
            <a:r>
              <a:rPr lang="de-DE" altLang="x-none" sz="1100" baseline="0" dirty="0">
                <a:latin typeface="Calibri" charset="0"/>
                <a:ea typeface="ＭＳ Ｐゴシック" charset="-128"/>
              </a:rPr>
              <a:t> </a:t>
            </a:r>
            <a:r>
              <a:rPr lang="de-DE" altLang="x-none" sz="1100" dirty="0">
                <a:latin typeface="Calibri" charset="0"/>
                <a:ea typeface="ＭＳ Ｐゴシック" charset="-128"/>
              </a:rPr>
              <a:t>Zusammenhänge erkannt und genutzt werden</a:t>
            </a:r>
          </a:p>
          <a:p>
            <a:pPr marL="171450" indent="-171450">
              <a:buFontTx/>
              <a:buChar char="-"/>
            </a:pPr>
            <a:endParaRPr lang="de-DE" altLang="x-none" dirty="0">
              <a:latin typeface="Calibri" charset="0"/>
              <a:ea typeface="ＭＳ Ｐゴシック" charset="-128"/>
            </a:endParaRPr>
          </a:p>
        </p:txBody>
      </p:sp>
      <p:sp>
        <p:nvSpPr>
          <p:cNvPr id="91139"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0D5C0F09-E401-C646-8735-C407B674A623}" type="slidenum">
              <a:rPr lang="de-DE" altLang="x-none" sz="1400"/>
              <a:pPr/>
              <a:t>31</a:t>
            </a:fld>
            <a:endParaRPr lang="de-DE" altLang="x-none" sz="1400" dirty="0"/>
          </a:p>
        </p:txBody>
      </p:sp>
    </p:spTree>
    <p:extLst>
      <p:ext uri="{BB962C8B-B14F-4D97-AF65-F5344CB8AC3E}">
        <p14:creationId xmlns:p14="http://schemas.microsoft.com/office/powerpoint/2010/main" val="19753895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32</a:t>
            </a:fld>
            <a:endParaRPr lang="de-DE"/>
          </a:p>
        </p:txBody>
      </p:sp>
    </p:spTree>
    <p:extLst>
      <p:ext uri="{BB962C8B-B14F-4D97-AF65-F5344CB8AC3E}">
        <p14:creationId xmlns:p14="http://schemas.microsoft.com/office/powerpoint/2010/main" val="689700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5</a:t>
            </a:fld>
            <a:endParaRPr lang="de-DE" dirty="0"/>
          </a:p>
        </p:txBody>
      </p:sp>
    </p:spTree>
    <p:extLst>
      <p:ext uri="{BB962C8B-B14F-4D97-AF65-F5344CB8AC3E}">
        <p14:creationId xmlns:p14="http://schemas.microsoft.com/office/powerpoint/2010/main" val="1751977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33</a:t>
            </a:fld>
            <a:endParaRPr lang="de-DE" dirty="0"/>
          </a:p>
        </p:txBody>
      </p:sp>
    </p:spTree>
    <p:extLst>
      <p:ext uri="{BB962C8B-B14F-4D97-AF65-F5344CB8AC3E}">
        <p14:creationId xmlns:p14="http://schemas.microsoft.com/office/powerpoint/2010/main" val="110537469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Folienbildplatzhalter 1"/>
          <p:cNvSpPr>
            <a:spLocks noGrp="1" noRot="1" noChangeAspect="1" noTextEdit="1"/>
          </p:cNvSpPr>
          <p:nvPr>
            <p:ph type="sldImg"/>
          </p:nvPr>
        </p:nvSpPr>
        <p:spPr>
          <a:ln/>
        </p:spPr>
      </p:sp>
      <p:sp>
        <p:nvSpPr>
          <p:cNvPr id="119810"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de-DE" altLang="x-none" b="1" i="0" dirty="0">
                <a:latin typeface="Calibri" charset="0"/>
                <a:ea typeface="ＭＳ Ｐゴシック" charset="-128"/>
              </a:rPr>
              <a:t>AB-Praxis-</a:t>
            </a:r>
            <a:r>
              <a:rPr lang="de-DE" altLang="x-none" b="1" i="0" dirty="0" err="1">
                <a:latin typeface="Calibri" charset="0"/>
                <a:ea typeface="ＭＳ Ｐゴシック" charset="-128"/>
              </a:rPr>
              <a:t>Fachl</a:t>
            </a:r>
            <a:r>
              <a:rPr lang="de-DE" altLang="x-none" b="1" i="0" dirty="0">
                <a:latin typeface="Calibri" charset="0"/>
                <a:ea typeface="ＭＳ Ｐゴシック" charset="-128"/>
              </a:rPr>
              <a:t> </a:t>
            </a:r>
            <a:r>
              <a:rPr lang="de-DE" altLang="x-none" b="1" i="0" dirty="0" err="1">
                <a:latin typeface="Calibri" charset="0"/>
                <a:ea typeface="ＭＳ Ｐゴシック" charset="-128"/>
              </a:rPr>
              <a:t>didakt</a:t>
            </a:r>
            <a:r>
              <a:rPr lang="de-DE" altLang="x-none" b="1" i="0" dirty="0">
                <a:latin typeface="Calibri" charset="0"/>
                <a:ea typeface="ＭＳ Ｐゴシック" charset="-128"/>
              </a:rPr>
              <a:t> Auftrag</a:t>
            </a:r>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x-none" b="0" i="0" dirty="0">
                <a:latin typeface="Calibri" charset="0"/>
                <a:ea typeface="ＭＳ Ｐゴシック" charset="-128"/>
              </a:rPr>
              <a:t>Reflexion und Analyse der Lösungsprozesse</a:t>
            </a:r>
          </a:p>
          <a:p>
            <a:pPr marL="0" marR="0" indent="0" algn="l" defTabSz="914400" rtl="0" eaLnBrk="1" fontAlgn="base" latinLnBrk="0" hangingPunct="1">
              <a:lnSpc>
                <a:spcPct val="100000"/>
              </a:lnSpc>
              <a:spcBef>
                <a:spcPct val="30000"/>
              </a:spcBef>
              <a:spcAft>
                <a:spcPct val="0"/>
              </a:spcAft>
              <a:buClrTx/>
              <a:buSzTx/>
              <a:buFontTx/>
              <a:buNone/>
              <a:tabLst/>
              <a:defRPr/>
            </a:pPr>
            <a:r>
              <a:rPr lang="de-DE" altLang="x-none" i="0" dirty="0">
                <a:latin typeface="Calibri" charset="0"/>
                <a:ea typeface="ＭＳ Ｐゴシック" charset="-128"/>
              </a:rPr>
              <a:t>Die TN können sich entsprechend ihres</a:t>
            </a:r>
            <a:r>
              <a:rPr lang="de-DE" altLang="x-none" i="0" baseline="0" dirty="0">
                <a:latin typeface="Calibri" charset="0"/>
                <a:ea typeface="ＭＳ Ｐゴシック" charset="-128"/>
              </a:rPr>
              <a:t> Interesses bzw. der Erprobungsmöglichkeiten für Gruppe 1 oder 2  entscheiden.</a:t>
            </a:r>
            <a:endParaRPr lang="de-DE" altLang="x-none" i="0" dirty="0">
              <a:latin typeface="Calibri" charset="0"/>
              <a:ea typeface="ＭＳ Ｐゴシック" charset="-128"/>
            </a:endParaRPr>
          </a:p>
          <a:p>
            <a:pPr>
              <a:buFontTx/>
              <a:buNone/>
            </a:pPr>
            <a:endParaRPr lang="de-DE" altLang="x-none" b="0" i="0" dirty="0">
              <a:latin typeface="Calibri" charset="0"/>
              <a:ea typeface="ＭＳ Ｐゴシック" charset="-128"/>
            </a:endParaRPr>
          </a:p>
          <a:p>
            <a:pPr>
              <a:buFontTx/>
              <a:buNone/>
            </a:pPr>
            <a:endParaRPr lang="de-DE" altLang="x-none" dirty="0">
              <a:latin typeface="Calibri" charset="0"/>
              <a:ea typeface="ＭＳ Ｐゴシック" charset="-128"/>
            </a:endParaRPr>
          </a:p>
        </p:txBody>
      </p:sp>
      <p:sp>
        <p:nvSpPr>
          <p:cNvPr id="119811"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E32638CB-CF13-E046-BBBA-9A88DBEE3960}" type="slidenum">
              <a:rPr lang="de-DE" altLang="x-none" sz="1400"/>
              <a:pPr/>
              <a:t>34</a:t>
            </a:fld>
            <a:endParaRPr lang="de-DE" altLang="x-none" sz="1400" dirty="0"/>
          </a:p>
        </p:txBody>
      </p:sp>
    </p:spTree>
    <p:extLst>
      <p:ext uri="{BB962C8B-B14F-4D97-AF65-F5344CB8AC3E}">
        <p14:creationId xmlns:p14="http://schemas.microsoft.com/office/powerpoint/2010/main" val="7779702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100" b="1" dirty="0">
                <a:cs typeface="Calibri" pitchFamily="34" charset="0"/>
              </a:rPr>
              <a:t>AB-Praxis-Arbeit PLG</a:t>
            </a:r>
          </a:p>
          <a:p>
            <a:pPr defTabSz="874807">
              <a:defRPr/>
            </a:pPr>
            <a:r>
              <a:rPr lang="de-DE" b="1" baseline="0" dirty="0"/>
              <a:t> </a:t>
            </a:r>
          </a:p>
          <a:p>
            <a:r>
              <a:rPr lang="de-DE" b="1" dirty="0"/>
              <a:t>Aufgreifen der Ergebnisse der Reflexionsphase - Wie</a:t>
            </a:r>
            <a:r>
              <a:rPr lang="de-DE" b="1" baseline="0" dirty="0"/>
              <a:t> weiter?</a:t>
            </a:r>
            <a:endParaRPr lang="de-DE" b="1" dirty="0"/>
          </a:p>
          <a:p>
            <a:r>
              <a:rPr lang="de-DE" dirty="0"/>
              <a:t>„Stellschrauben“ benennen: Ziele formulieren, einen ersten Schritt tun, Zeitfenster benennen</a:t>
            </a:r>
          </a:p>
          <a:p>
            <a:pPr defTabSz="874807">
              <a:defRPr/>
            </a:pPr>
            <a:r>
              <a:rPr lang="de-DE" b="0" dirty="0"/>
              <a:t>Auf 2 Ebenen:</a:t>
            </a:r>
            <a:r>
              <a:rPr lang="de-DE" b="0" baseline="0" dirty="0"/>
              <a:t> Persönliche (</a:t>
            </a:r>
            <a:r>
              <a:rPr lang="de-DE" b="0" i="1" baseline="0" dirty="0"/>
              <a:t>Für mich selbst…) </a:t>
            </a:r>
            <a:r>
              <a:rPr lang="de-DE" b="0" i="0" baseline="0" dirty="0"/>
              <a:t>und in Zusammenarbeit mit anderen</a:t>
            </a:r>
            <a:r>
              <a:rPr lang="de-DE" b="0" i="1" baseline="0" dirty="0"/>
              <a:t> (In meinem Team…)</a:t>
            </a:r>
          </a:p>
          <a:p>
            <a:pPr defTabSz="874807">
              <a:defRPr/>
            </a:pPr>
            <a:endParaRPr lang="de-DE" b="0" i="1" baseline="0" dirty="0"/>
          </a:p>
          <a:p>
            <a:pPr defTabSz="874807">
              <a:defRPr/>
            </a:pPr>
            <a:r>
              <a:rPr lang="de-DE" b="1" dirty="0"/>
              <a:t>Hintergrundwissen Professionelle Lerngemeinschaft (PLG):</a:t>
            </a:r>
            <a:r>
              <a:rPr lang="de-DE" b="1" baseline="0" dirty="0"/>
              <a:t> </a:t>
            </a:r>
            <a:r>
              <a:rPr lang="de-DE" b="0" baseline="0" dirty="0"/>
              <a:t>Die </a:t>
            </a:r>
            <a:r>
              <a:rPr lang="de-DE" dirty="0"/>
              <a:t>nachfolgenden drei ausgeblendeten</a:t>
            </a:r>
            <a:r>
              <a:rPr lang="de-DE" baseline="0" dirty="0"/>
              <a:t> </a:t>
            </a:r>
            <a:r>
              <a:rPr lang="de-DE" dirty="0"/>
              <a:t>Folien geben einen Einblick in wesentliche Merkmale, Prozesse und Funktion einer PLG</a:t>
            </a:r>
          </a:p>
          <a:p>
            <a:pPr defTabSz="874807">
              <a:defRPr/>
            </a:pPr>
            <a:endParaRPr lang="de-DE" b="0" i="1"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35</a:t>
            </a:fld>
            <a:endParaRPr lang="de-DE"/>
          </a:p>
        </p:txBody>
      </p:sp>
    </p:spTree>
    <p:extLst>
      <p:ext uri="{BB962C8B-B14F-4D97-AF65-F5344CB8AC3E}">
        <p14:creationId xmlns:p14="http://schemas.microsoft.com/office/powerpoint/2010/main" val="183071941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36</a:t>
            </a:fld>
            <a:endParaRPr lang="de-DE"/>
          </a:p>
        </p:txBody>
      </p:sp>
    </p:spTree>
    <p:extLst>
      <p:ext uri="{BB962C8B-B14F-4D97-AF65-F5344CB8AC3E}">
        <p14:creationId xmlns:p14="http://schemas.microsoft.com/office/powerpoint/2010/main" val="21328564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37</a:t>
            </a:fld>
            <a:endParaRPr lang="de-DE"/>
          </a:p>
        </p:txBody>
      </p:sp>
    </p:spTree>
    <p:extLst>
      <p:ext uri="{BB962C8B-B14F-4D97-AF65-F5344CB8AC3E}">
        <p14:creationId xmlns:p14="http://schemas.microsoft.com/office/powerpoint/2010/main" val="6743816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38</a:t>
            </a:fld>
            <a:endParaRPr lang="de-DE"/>
          </a:p>
        </p:txBody>
      </p:sp>
    </p:spTree>
    <p:extLst>
      <p:ext uri="{BB962C8B-B14F-4D97-AF65-F5344CB8AC3E}">
        <p14:creationId xmlns:p14="http://schemas.microsoft.com/office/powerpoint/2010/main" val="970837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39</a:t>
            </a:fld>
            <a:endParaRPr lang="de-DE"/>
          </a:p>
        </p:txBody>
      </p:sp>
    </p:spTree>
    <p:extLst>
      <p:ext uri="{BB962C8B-B14F-4D97-AF65-F5344CB8AC3E}">
        <p14:creationId xmlns:p14="http://schemas.microsoft.com/office/powerpoint/2010/main" val="242557192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40</a:t>
            </a:fld>
            <a:endParaRPr lang="de-DE"/>
          </a:p>
        </p:txBody>
      </p:sp>
    </p:spTree>
    <p:extLst>
      <p:ext uri="{BB962C8B-B14F-4D97-AF65-F5344CB8AC3E}">
        <p14:creationId xmlns:p14="http://schemas.microsoft.com/office/powerpoint/2010/main" val="7717876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41</a:t>
            </a:fld>
            <a:endParaRPr lang="de-DE"/>
          </a:p>
        </p:txBody>
      </p:sp>
    </p:spTree>
    <p:extLst>
      <p:ext uri="{BB962C8B-B14F-4D97-AF65-F5344CB8AC3E}">
        <p14:creationId xmlns:p14="http://schemas.microsoft.com/office/powerpoint/2010/main" val="91095140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dirty="0"/>
              <a:t>Feedback einholen </a:t>
            </a:r>
            <a:endParaRPr lang="de-DE" b="0" dirty="0"/>
          </a:p>
          <a:p>
            <a:r>
              <a:rPr lang="de-DE" b="0" dirty="0"/>
              <a:t>Feedback zum</a:t>
            </a:r>
            <a:r>
              <a:rPr lang="de-DE" b="0" baseline="0" dirty="0"/>
              <a:t> Fortbildungsbaustein</a:t>
            </a:r>
          </a:p>
          <a:p>
            <a:r>
              <a:rPr lang="de-DE" b="0" baseline="0" dirty="0"/>
              <a:t>Schwerpunkte:</a:t>
            </a:r>
          </a:p>
          <a:p>
            <a:pPr>
              <a:buFont typeface="Arial" pitchFamily="34" charset="0"/>
              <a:buChar char="•"/>
            </a:pPr>
            <a:r>
              <a:rPr lang="de-DE" b="0" baseline="0" dirty="0"/>
              <a:t> Gestaltungsmerkmale</a:t>
            </a:r>
          </a:p>
          <a:p>
            <a:pPr>
              <a:buFont typeface="Arial" pitchFamily="34" charset="0"/>
              <a:buChar char="•"/>
            </a:pPr>
            <a:r>
              <a:rPr lang="de-DE" b="0" baseline="0" dirty="0"/>
              <a:t> Struktur Präsenz/Erprobung/Präsenz</a:t>
            </a:r>
          </a:p>
          <a:p>
            <a:pPr>
              <a:buFont typeface="Arial" pitchFamily="34" charset="0"/>
              <a:buChar char="•"/>
            </a:pPr>
            <a:r>
              <a:rPr lang="de-DE" b="0" baseline="0" dirty="0"/>
              <a:t> Persönlich wahrgenommen Erkenntnisgewinn</a:t>
            </a:r>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42</a:t>
            </a:fld>
            <a:endParaRPr lang="de-DE"/>
          </a:p>
        </p:txBody>
      </p:sp>
    </p:spTree>
    <p:extLst>
      <p:ext uri="{BB962C8B-B14F-4D97-AF65-F5344CB8AC3E}">
        <p14:creationId xmlns:p14="http://schemas.microsoft.com/office/powerpoint/2010/main" val="344274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6</a:t>
            </a:fld>
            <a:endParaRPr lang="de-DE"/>
          </a:p>
        </p:txBody>
      </p:sp>
    </p:spTree>
    <p:extLst>
      <p:ext uri="{BB962C8B-B14F-4D97-AF65-F5344CB8AC3E}">
        <p14:creationId xmlns:p14="http://schemas.microsoft.com/office/powerpoint/2010/main" val="68970045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600" b="1" dirty="0">
                <a:latin typeface="+mn-lt"/>
              </a:rPr>
              <a:t>Option: </a:t>
            </a:r>
            <a:r>
              <a:rPr lang="de-DE" sz="1600" dirty="0">
                <a:latin typeface="+mn-lt"/>
              </a:rPr>
              <a:t>Nutzung einer elektronische Arbeitsplattform zur Kommunikation innerhalb der Gruppe und zum Austausch von Materialien.</a:t>
            </a:r>
          </a:p>
          <a:p>
            <a:r>
              <a:rPr lang="de-DE" sz="1600" dirty="0">
                <a:latin typeface="+mn-lt"/>
              </a:rPr>
              <a:t>Weitere Nutzung?</a:t>
            </a:r>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43</a:t>
            </a:fld>
            <a:endParaRPr lang="de-DE"/>
          </a:p>
        </p:txBody>
      </p:sp>
    </p:spTree>
    <p:extLst>
      <p:ext uri="{BB962C8B-B14F-4D97-AF65-F5344CB8AC3E}">
        <p14:creationId xmlns:p14="http://schemas.microsoft.com/office/powerpoint/2010/main" val="15949241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7</a:t>
            </a:fld>
            <a:endParaRPr lang="de-DE" dirty="0"/>
          </a:p>
        </p:txBody>
      </p:sp>
    </p:spTree>
    <p:extLst>
      <p:ext uri="{BB962C8B-B14F-4D97-AF65-F5344CB8AC3E}">
        <p14:creationId xmlns:p14="http://schemas.microsoft.com/office/powerpoint/2010/main" val="749374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8</a:t>
            </a:fld>
            <a:endParaRPr lang="de-DE" dirty="0"/>
          </a:p>
        </p:txBody>
      </p:sp>
    </p:spTree>
    <p:extLst>
      <p:ext uri="{BB962C8B-B14F-4D97-AF65-F5344CB8AC3E}">
        <p14:creationId xmlns:p14="http://schemas.microsoft.com/office/powerpoint/2010/main" val="8263126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dirty="0"/>
              <a:t>Reflexion</a:t>
            </a:r>
            <a:r>
              <a:rPr lang="de-DE" b="1" baseline="0" dirty="0"/>
              <a:t> </a:t>
            </a:r>
          </a:p>
          <a:p>
            <a:r>
              <a:rPr lang="de-DE" b="1" baseline="0" dirty="0"/>
              <a:t>Zur Arbeit im Tandem und der Zusammenarbeit in der Fachgruppe</a:t>
            </a:r>
          </a:p>
          <a:p>
            <a:pPr marL="0" marR="0" indent="0" algn="l" defTabSz="914400" rtl="0" eaLnBrk="1" fontAlgn="base" latinLnBrk="0" hangingPunct="1">
              <a:lnSpc>
                <a:spcPct val="100000"/>
              </a:lnSpc>
              <a:spcBef>
                <a:spcPct val="30000"/>
              </a:spcBef>
              <a:spcAft>
                <a:spcPct val="0"/>
              </a:spcAft>
              <a:buClrTx/>
              <a:buSzTx/>
              <a:buFontTx/>
              <a:buNone/>
              <a:tabLst/>
              <a:defRPr/>
            </a:pPr>
            <a:r>
              <a:rPr lang="de-DE" b="0" baseline="0" dirty="0"/>
              <a:t>Diese Mindmap soll den Teilnehmenden helfen, zu für sie bedeutsamen Erfahrungen aus der Praxisphase zu berichten.</a:t>
            </a:r>
          </a:p>
          <a:p>
            <a:r>
              <a:rPr lang="de-DE" b="0" baseline="0" dirty="0"/>
              <a:t>Für die Referentinnen und Referenten besteht die Möglichkeit, einen Einblick in schulische Austauschprozesse zu bekommen und Anregungen für PLG- Arbeit zu geben.</a:t>
            </a:r>
          </a:p>
          <a:p>
            <a:pPr defTabSz="874807">
              <a:defRPr/>
            </a:pPr>
            <a:r>
              <a:rPr lang="de-DE" b="0" baseline="0" dirty="0"/>
              <a:t>An dieser Stelle können Unzufriedenheit und Frust von Lehrkräften öffentlich werden und in einen konstruktiven Austausch zu Beispielen erfolgreicher Lehrerkooperation überführt werden.</a:t>
            </a:r>
          </a:p>
          <a:p>
            <a:endParaRPr lang="de-DE" b="0"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9</a:t>
            </a:fld>
            <a:endParaRPr lang="de-DE"/>
          </a:p>
        </p:txBody>
      </p:sp>
    </p:spTree>
    <p:extLst>
      <p:ext uri="{BB962C8B-B14F-4D97-AF65-F5344CB8AC3E}">
        <p14:creationId xmlns:p14="http://schemas.microsoft.com/office/powerpoint/2010/main" val="898323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100" b="1" dirty="0">
                <a:cs typeface="Calibri" pitchFamily="34" charset="0"/>
              </a:rPr>
              <a:t>AB-Praxis-Erfahrungsbericht</a:t>
            </a:r>
          </a:p>
          <a:p>
            <a:endParaRPr lang="de-DE" b="1" dirty="0"/>
          </a:p>
          <a:p>
            <a:r>
              <a:rPr lang="de-DE" b="1" dirty="0"/>
              <a:t>Reflexion</a:t>
            </a:r>
            <a:br>
              <a:rPr lang="de-DE" b="1" dirty="0"/>
            </a:br>
            <a:r>
              <a:rPr lang="de-DE" b="0" dirty="0"/>
              <a:t>Erfahrungsbericht soll die Arbeit</a:t>
            </a:r>
            <a:r>
              <a:rPr lang="de-DE" b="0" baseline="0" dirty="0"/>
              <a:t> in der Praxisphase sichtbar werden lassen und die erprobten Unterrichtsbeispiele erläutern</a:t>
            </a:r>
          </a:p>
          <a:p>
            <a:endParaRPr lang="de-DE" baseline="0" dirty="0"/>
          </a:p>
          <a:p>
            <a:r>
              <a:rPr lang="de-DE" b="1" baseline="0" dirty="0"/>
              <a:t>Nachfragen</a:t>
            </a:r>
          </a:p>
          <a:p>
            <a:r>
              <a:rPr lang="de-DE" b="0" baseline="0" dirty="0"/>
              <a:t>Welche Erfahrungen haben die Lehrkräfte mit dem Erfahrungsbericht gemacht?</a:t>
            </a:r>
          </a:p>
          <a:p>
            <a:r>
              <a:rPr lang="de-DE" b="0" baseline="0" dirty="0"/>
              <a:t>Wird diese Dokumentationsform genutzt?</a:t>
            </a:r>
          </a:p>
          <a:p>
            <a:endParaRPr lang="de-DE" baseline="0" dirty="0"/>
          </a:p>
          <a:p>
            <a:r>
              <a:rPr lang="de-DE" b="1" baseline="0" dirty="0"/>
              <a:t>Option aufzeigen: </a:t>
            </a:r>
            <a:r>
              <a:rPr lang="de-DE" baseline="0" dirty="0"/>
              <a:t>Erfahrungsberichte, Aufgaben und ausgewählte Schülerlösungen können zu einer (erprobten) Aufgabensammlung zusammengestellt werden und damit nach Fortbildungsabschluss für alle Kursteilnehmenden nachnutzbar werden.</a:t>
            </a:r>
            <a:endParaRPr lang="de-DE" dirty="0"/>
          </a:p>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10</a:t>
            </a:fld>
            <a:endParaRPr lang="de-DE"/>
          </a:p>
        </p:txBody>
      </p:sp>
    </p:spTree>
    <p:extLst>
      <p:ext uri="{BB962C8B-B14F-4D97-AF65-F5344CB8AC3E}">
        <p14:creationId xmlns:p14="http://schemas.microsoft.com/office/powerpoint/2010/main" val="11613372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dirty="0"/>
              <a:t>Reflexion und Austausch zur Unterrichtserprobung</a:t>
            </a:r>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11</a:t>
            </a:fld>
            <a:endParaRPr lang="de-DE"/>
          </a:p>
        </p:txBody>
      </p:sp>
    </p:spTree>
    <p:extLst>
      <p:ext uri="{BB962C8B-B14F-4D97-AF65-F5344CB8AC3E}">
        <p14:creationId xmlns:p14="http://schemas.microsoft.com/office/powerpoint/2010/main" val="1159066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Ü | ZÜ | Text/Aufz.">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4000" y="417600"/>
            <a:ext cx="8856984" cy="490861"/>
          </a:xfrm>
          <a:prstGeom prst="rect">
            <a:avLst/>
          </a:prstGeom>
        </p:spPr>
        <p:txBody>
          <a:bodyPr vert="horz" lIns="91440" tIns="45720" rIns="91440" bIns="45720" rtlCol="0" anchor="ctr">
            <a:normAutofit/>
          </a:bodyPr>
          <a:lstStyle>
            <a:lvl1pPr>
              <a:defRPr b="1"/>
            </a:lvl1pPr>
          </a:lstStyle>
          <a:p>
            <a:r>
              <a:rPr lang="de-DE" dirty="0"/>
              <a:t>Titelmasterformat durch Klicken bearbeiten</a:t>
            </a:r>
          </a:p>
        </p:txBody>
      </p:sp>
      <p:sp>
        <p:nvSpPr>
          <p:cNvPr id="11" name="Rectangle 8"/>
          <p:cNvSpPr>
            <a:spLocks noGrp="1" noChangeArrowheads="1"/>
          </p:cNvSpPr>
          <p:nvPr>
            <p:ph idx="1" hasCustomPrompt="1"/>
          </p:nvPr>
        </p:nvSpPr>
        <p:spPr bwMode="auto">
          <a:xfrm>
            <a:off x="324000" y="1515600"/>
            <a:ext cx="8496472"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5" name="Inhaltsplatzhalter 2"/>
          <p:cNvSpPr>
            <a:spLocks noGrp="1"/>
          </p:cNvSpPr>
          <p:nvPr>
            <p:ph idx="17" hasCustomPrompt="1"/>
          </p:nvPr>
        </p:nvSpPr>
        <p:spPr>
          <a:xfrm>
            <a:off x="324000" y="1124744"/>
            <a:ext cx="8427398" cy="288032"/>
          </a:xfrm>
        </p:spPr>
        <p:txBody>
          <a:bodyPr lIns="90000"/>
          <a:lstStyle>
            <a:lvl1pPr marL="0" indent="0">
              <a:spcAft>
                <a:spcPts val="1200"/>
              </a:spcAft>
              <a:buClr>
                <a:srgbClr val="CBB98A"/>
              </a:buClr>
              <a:buNone/>
              <a:defRPr b="0">
                <a:solidFill>
                  <a:srgbClr val="327A86"/>
                </a:solidFill>
              </a:defRPr>
            </a:lvl1pPr>
            <a:lvl2pPr>
              <a:spcAft>
                <a:spcPts val="1200"/>
              </a:spcAft>
              <a:buClr>
                <a:srgbClr val="CBB98A"/>
              </a:buClr>
              <a:defRPr/>
            </a:lvl2pPr>
            <a:lvl3pPr>
              <a:spcAft>
                <a:spcPts val="1200"/>
              </a:spcAft>
              <a:buClr>
                <a:srgbClr val="CBB98A"/>
              </a:buClr>
              <a:defRPr/>
            </a:lvl3pPr>
            <a:lvl4pPr>
              <a:spcAft>
                <a:spcPts val="1200"/>
              </a:spcAft>
              <a:buClr>
                <a:srgbClr val="CBB98A"/>
              </a:buClr>
              <a:defRPr/>
            </a:lvl4pPr>
            <a:lvl5pPr>
              <a:spcAft>
                <a:spcPts val="1200"/>
              </a:spcAft>
              <a:buClr>
                <a:srgbClr val="CBB98A"/>
              </a:buClr>
              <a:defRPr/>
            </a:lvl5pPr>
          </a:lstStyle>
          <a:p>
            <a:pPr lvl="0"/>
            <a:r>
              <a:rPr lang="de-DE" dirty="0"/>
              <a:t>Zwischenüberschrift bearbeiten</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Ü | Text/Aufz.">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4000" y="417600"/>
            <a:ext cx="8568480" cy="490861"/>
          </a:xfrm>
          <a:prstGeom prst="rect">
            <a:avLst/>
          </a:prstGeom>
        </p:spPr>
        <p:txBody>
          <a:bodyPr vert="horz" lIns="91440" tIns="45720" rIns="91440" bIns="45720" rtlCol="0" anchor="ctr">
            <a:normAutofit/>
          </a:bodyPr>
          <a:lstStyle>
            <a:lvl1pPr>
              <a:defRPr b="1"/>
            </a:lvl1pPr>
          </a:lstStyle>
          <a:p>
            <a:r>
              <a:rPr lang="de-DE" dirty="0"/>
              <a:t>Titelmasterformat durch Klicken bearbeiten</a:t>
            </a:r>
          </a:p>
        </p:txBody>
      </p:sp>
    </p:spTree>
    <p:extLst>
      <p:ext uri="{BB962C8B-B14F-4D97-AF65-F5344CB8AC3E}">
        <p14:creationId xmlns:p14="http://schemas.microsoft.com/office/powerpoint/2010/main" val="257638897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Ü | Objekt">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4000" y="417600"/>
            <a:ext cx="8964488" cy="490861"/>
          </a:xfrm>
          <a:prstGeom prst="rect">
            <a:avLst/>
          </a:prstGeom>
        </p:spPr>
        <p:txBody>
          <a:bodyPr vert="horz" lIns="91440" tIns="45720" rIns="91440" bIns="45720" rtlCol="0" anchor="ctr">
            <a:normAutofit/>
          </a:bodyPr>
          <a:lstStyle>
            <a:lvl1pPr>
              <a:defRPr b="1"/>
            </a:lvl1pPr>
          </a:lstStyle>
          <a:p>
            <a:r>
              <a:rPr lang="de-DE" dirty="0"/>
              <a:t>Titelmasterformat durch Klicken bearbeiten</a:t>
            </a:r>
          </a:p>
        </p:txBody>
      </p:sp>
      <p:sp>
        <p:nvSpPr>
          <p:cNvPr id="11" name="Rectangle 8"/>
          <p:cNvSpPr>
            <a:spLocks noGrp="1" noChangeArrowheads="1"/>
          </p:cNvSpPr>
          <p:nvPr>
            <p:ph idx="1"/>
          </p:nvPr>
        </p:nvSpPr>
        <p:spPr bwMode="auto">
          <a:xfrm>
            <a:off x="323528" y="1124744"/>
            <a:ext cx="8424936" cy="5400600"/>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de-DE"/>
              <a:t>Formatvorlagen des Textmasters bearbeiten</a:t>
            </a:r>
          </a:p>
        </p:txBody>
      </p:sp>
    </p:spTree>
    <p:extLst>
      <p:ext uri="{BB962C8B-B14F-4D97-AF65-F5344CB8AC3E}">
        <p14:creationId xmlns:p14="http://schemas.microsoft.com/office/powerpoint/2010/main" val="1903940956"/>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4000" y="417600"/>
            <a:ext cx="903649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Tree>
    <p:extLst>
      <p:ext uri="{BB962C8B-B14F-4D97-AF65-F5344CB8AC3E}">
        <p14:creationId xmlns:p14="http://schemas.microsoft.com/office/powerpoint/2010/main" val="1929633898"/>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Gliederung">
    <p:bg>
      <p:bgPr>
        <a:solidFill>
          <a:schemeClr val="bg1"/>
        </a:solidFill>
        <a:effectLst/>
      </p:bgPr>
    </p:bg>
    <p:spTree>
      <p:nvGrpSpPr>
        <p:cNvPr id="1" name=""/>
        <p:cNvGrpSpPr/>
        <p:nvPr/>
      </p:nvGrpSpPr>
      <p:grpSpPr>
        <a:xfrm>
          <a:off x="0" y="0"/>
          <a:ext cx="0" cy="0"/>
          <a:chOff x="0" y="0"/>
          <a:chExt cx="0" cy="0"/>
        </a:xfrm>
      </p:grpSpPr>
      <p:sp>
        <p:nvSpPr>
          <p:cNvPr id="6" name="Rechteck 5"/>
          <p:cNvSpPr/>
          <p:nvPr userDrawn="1"/>
        </p:nvSpPr>
        <p:spPr bwMode="auto">
          <a:xfrm>
            <a:off x="0" y="332656"/>
            <a:ext cx="9144000" cy="6525344"/>
          </a:xfrm>
          <a:prstGeom prst="rect">
            <a:avLst/>
          </a:prstGeom>
          <a:solidFill>
            <a:srgbClr val="327A86">
              <a:alpha val="52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24" name="Rechteck 23"/>
          <p:cNvSpPr/>
          <p:nvPr userDrawn="1"/>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a:endParaRPr lang="en-GB" sz="2000" dirty="0" err="1">
              <a:solidFill>
                <a:prstClr val="black"/>
              </a:solidFill>
              <a:latin typeface="Calibri" panose="020F0502020204030204" pitchFamily="34" charset="0"/>
            </a:endParaRPr>
          </a:p>
        </p:txBody>
      </p:sp>
      <p:sp>
        <p:nvSpPr>
          <p:cNvPr id="23" name="Titelplatzhalter 2"/>
          <p:cNvSpPr>
            <a:spLocks noGrp="1"/>
          </p:cNvSpPr>
          <p:nvPr>
            <p:ph type="title" hasCustomPrompt="1"/>
          </p:nvPr>
        </p:nvSpPr>
        <p:spPr>
          <a:xfrm>
            <a:off x="323528" y="417587"/>
            <a:ext cx="8424936" cy="490861"/>
          </a:xfrm>
          <a:prstGeom prst="rect">
            <a:avLst/>
          </a:prstGeom>
        </p:spPr>
        <p:txBody>
          <a:bodyPr vert="horz" lIns="91440" tIns="45720" rIns="91440" bIns="45720" rtlCol="0" anchor="t">
            <a:normAutofit/>
          </a:bodyPr>
          <a:lstStyle>
            <a:lvl1pPr>
              <a:defRPr b="1">
                <a:solidFill>
                  <a:schemeClr val="bg1"/>
                </a:solidFill>
              </a:defRPr>
            </a:lvl1pPr>
          </a:lstStyle>
          <a:p>
            <a:r>
              <a:rPr lang="de-DE" dirty="0"/>
              <a:t>Gliederung</a:t>
            </a:r>
          </a:p>
        </p:txBody>
      </p:sp>
      <p:sp>
        <p:nvSpPr>
          <p:cNvPr id="33" name="Rectangle 8"/>
          <p:cNvSpPr>
            <a:spLocks noGrp="1" noChangeArrowheads="1"/>
          </p:cNvSpPr>
          <p:nvPr>
            <p:ph idx="1" hasCustomPrompt="1"/>
          </p:nvPr>
        </p:nvSpPr>
        <p:spPr bwMode="auto">
          <a:xfrm>
            <a:off x="395536" y="1340768"/>
            <a:ext cx="8424936" cy="3672408"/>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marR="0" indent="0" algn="l" defTabSz="914400" rtl="0" eaLnBrk="1" fontAlgn="base" latinLnBrk="0" hangingPunct="1">
              <a:lnSpc>
                <a:spcPts val="3600"/>
              </a:lnSpc>
              <a:spcBef>
                <a:spcPts val="576"/>
              </a:spcBef>
              <a:spcAft>
                <a:spcPts val="600"/>
              </a:spcAft>
              <a:buClr>
                <a:schemeClr val="bg1"/>
              </a:buClr>
              <a:buSzTx/>
              <a:buFont typeface="Arial" panose="020B0604020202020204" pitchFamily="34" charset="0"/>
              <a:buChar char="•"/>
              <a:tabLst>
                <a:tab pos="622300" algn="l"/>
              </a:tabLst>
              <a:defRPr sz="2500" b="1"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p:txBody>
      </p:sp>
    </p:spTree>
    <p:extLst>
      <p:ext uri="{BB962C8B-B14F-4D97-AF65-F5344CB8AC3E}">
        <p14:creationId xmlns:p14="http://schemas.microsoft.com/office/powerpoint/2010/main" val="9026245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folie mit Bild">
    <p:spTree>
      <p:nvGrpSpPr>
        <p:cNvPr id="1" name=""/>
        <p:cNvGrpSpPr/>
        <p:nvPr/>
      </p:nvGrpSpPr>
      <p:grpSpPr>
        <a:xfrm>
          <a:off x="0" y="0"/>
          <a:ext cx="0" cy="0"/>
          <a:chOff x="0" y="0"/>
          <a:chExt cx="0" cy="0"/>
        </a:xfrm>
      </p:grpSpPr>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b="0" i="0" dirty="0">
              <a:solidFill>
                <a:prstClr val="black"/>
              </a:solidFill>
              <a:latin typeface="Calibri Normal" charset="0"/>
            </a:endParaRPr>
          </a:p>
        </p:txBody>
      </p:sp>
      <p:sp>
        <p:nvSpPr>
          <p:cNvPr id="12" name="Rectangle 19"/>
          <p:cNvSpPr>
            <a:spLocks noChangeArrowheads="1"/>
          </p:cNvSpPr>
          <p:nvPr userDrawn="1"/>
        </p:nvSpPr>
        <p:spPr bwMode="auto">
          <a:xfrm>
            <a:off x="0" y="3789035"/>
            <a:ext cx="6876256" cy="2880325"/>
          </a:xfrm>
          <a:prstGeom prst="rect">
            <a:avLst/>
          </a:prstGeom>
          <a:solidFill>
            <a:srgbClr val="327A86"/>
          </a:solidFill>
          <a:ln w="9525">
            <a:noFill/>
            <a:miter lim="800000"/>
            <a:headEnd/>
            <a:tailEnd/>
          </a:ln>
        </p:spPr>
        <p:txBody>
          <a:bodyPr wrap="none" anchor="ctr">
            <a:prstTxWarp prst="textNoShape">
              <a:avLst/>
            </a:prstTxWarp>
          </a:bodyPr>
          <a:lstStyle/>
          <a:p>
            <a:endParaRPr lang="de-DE" b="0" i="0" dirty="0">
              <a:solidFill>
                <a:prstClr val="black"/>
              </a:solidFill>
              <a:latin typeface="Calibri Normal" charset="0"/>
            </a:endParaRPr>
          </a:p>
        </p:txBody>
      </p:sp>
      <p:sp>
        <p:nvSpPr>
          <p:cNvPr id="14" name="Rechteck 13"/>
          <p:cNvSpPr/>
          <p:nvPr userDrawn="1"/>
        </p:nvSpPr>
        <p:spPr bwMode="auto">
          <a:xfrm>
            <a:off x="7092281" y="3787878"/>
            <a:ext cx="2051719" cy="2881482"/>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de-DE" b="0" i="0" dirty="0">
              <a:solidFill>
                <a:prstClr val="black"/>
              </a:solidFill>
              <a:latin typeface="Calibri Normal" charset="0"/>
            </a:endParaRPr>
          </a:p>
        </p:txBody>
      </p:sp>
      <p:pic>
        <p:nvPicPr>
          <p:cNvPr id="2" name="Bild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55670" y="-99392"/>
            <a:ext cx="3306824" cy="760076"/>
          </a:xfrm>
          <a:prstGeom prst="rect">
            <a:avLst/>
          </a:prstGeom>
        </p:spPr>
      </p:pic>
      <p:sp>
        <p:nvSpPr>
          <p:cNvPr id="3074" name="Rectangle 2"/>
          <p:cNvSpPr>
            <a:spLocks noGrp="1" noChangeArrowheads="1"/>
          </p:cNvSpPr>
          <p:nvPr userDrawn="1">
            <p:ph type="ctrTitle" hasCustomPrompt="1"/>
          </p:nvPr>
        </p:nvSpPr>
        <p:spPr>
          <a:xfrm>
            <a:off x="633963" y="3861048"/>
            <a:ext cx="5882253" cy="1143000"/>
          </a:xfrm>
          <a:prstGeom prst="rect">
            <a:avLst/>
          </a:prstGeom>
        </p:spPr>
        <p:txBody>
          <a:bodyPr tIns="108000" bIns="108000"/>
          <a:lstStyle>
            <a:lvl1pPr marL="0" indent="0">
              <a:defRPr baseline="0">
                <a:solidFill>
                  <a:schemeClr val="bg1"/>
                </a:solidFill>
              </a:defRPr>
            </a:lvl1pPr>
          </a:lstStyle>
          <a:p>
            <a:r>
              <a:rPr lang="de-DE" dirty="0" err="1"/>
              <a:t>Subtitel</a:t>
            </a:r>
            <a:endParaRPr lang="de-DE" dirty="0"/>
          </a:p>
        </p:txBody>
      </p:sp>
      <p:sp>
        <p:nvSpPr>
          <p:cNvPr id="3075" name="Rectangle 3"/>
          <p:cNvSpPr>
            <a:spLocks noGrp="1" noChangeArrowheads="1"/>
          </p:cNvSpPr>
          <p:nvPr userDrawn="1">
            <p:ph type="subTitle" idx="1"/>
          </p:nvPr>
        </p:nvSpPr>
        <p:spPr>
          <a:xfrm>
            <a:off x="619472" y="5060776"/>
            <a:ext cx="5896744" cy="1320552"/>
          </a:xfrm>
        </p:spPr>
        <p:txBody>
          <a:bodyPr lIns="108000" tIns="108000" bIns="108000"/>
          <a:lstStyle>
            <a:lvl1pPr marL="0" indent="0">
              <a:buFontTx/>
              <a:buNone/>
              <a:defRPr baseline="0">
                <a:solidFill>
                  <a:schemeClr val="bg1"/>
                </a:solidFill>
              </a:defRPr>
            </a:lvl1pPr>
          </a:lstStyle>
          <a:p>
            <a:r>
              <a:rPr lang="de-DE" dirty="0"/>
              <a:t>Formatvorlage des Untertitelmasters durch Klicken bearbeiten</a:t>
            </a:r>
          </a:p>
        </p:txBody>
      </p:sp>
      <p:sp>
        <p:nvSpPr>
          <p:cNvPr id="6" name="Bildplatzhalter 5"/>
          <p:cNvSpPr>
            <a:spLocks noGrp="1"/>
          </p:cNvSpPr>
          <p:nvPr userDrawn="1">
            <p:ph type="pic" sz="quarter" idx="10"/>
          </p:nvPr>
        </p:nvSpPr>
        <p:spPr>
          <a:xfrm>
            <a:off x="0" y="765175"/>
            <a:ext cx="9144000" cy="2807841"/>
          </a:xfrm>
        </p:spPr>
        <p:txBody>
          <a:bodyPr/>
          <a:lstStyle/>
          <a:p>
            <a:r>
              <a:rPr lang="de-DE"/>
              <a:t>Bild durch Klicken auf Symbol hinzufügen</a:t>
            </a:r>
          </a:p>
        </p:txBody>
      </p:sp>
      <p:pic>
        <p:nvPicPr>
          <p:cNvPr id="16" name="Grafik 15"/>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8249028" y="6264675"/>
            <a:ext cx="771810" cy="278358"/>
          </a:xfrm>
          <a:prstGeom prst="rect">
            <a:avLst/>
          </a:prstGeom>
        </p:spPr>
      </p:pic>
      <p:grpSp>
        <p:nvGrpSpPr>
          <p:cNvPr id="17" name="Gruppieren 16"/>
          <p:cNvGrpSpPr/>
          <p:nvPr userDrawn="1"/>
        </p:nvGrpSpPr>
        <p:grpSpPr>
          <a:xfrm>
            <a:off x="7105927" y="4004785"/>
            <a:ext cx="2038073" cy="558237"/>
            <a:chOff x="7105927" y="5823091"/>
            <a:chExt cx="2038073" cy="558237"/>
          </a:xfrm>
        </p:grpSpPr>
        <p:sp>
          <p:nvSpPr>
            <p:cNvPr id="19" name="Textfeld 18"/>
            <p:cNvSpPr txBox="1"/>
            <p:nvPr userDrawn="1"/>
          </p:nvSpPr>
          <p:spPr>
            <a:xfrm>
              <a:off x="7105927" y="5823091"/>
              <a:ext cx="899592" cy="230832"/>
            </a:xfrm>
            <a:prstGeom prst="rect">
              <a:avLst/>
            </a:prstGeom>
            <a:noFill/>
          </p:spPr>
          <p:txBody>
            <a:bodyPr wrap="square" rtlCol="0">
              <a:spAutoFit/>
            </a:bodyPr>
            <a:lstStyle/>
            <a:p>
              <a:pPr algn="r"/>
              <a:r>
                <a:rPr lang="de-DE" sz="850" dirty="0">
                  <a:solidFill>
                    <a:prstClr val="black"/>
                  </a:solidFill>
                  <a:latin typeface="Calibri" panose="020F0502020204030204" pitchFamily="34" charset="0"/>
                </a:rPr>
                <a:t>Initiiert durch</a:t>
              </a:r>
            </a:p>
          </p:txBody>
        </p:sp>
        <p:grpSp>
          <p:nvGrpSpPr>
            <p:cNvPr id="20" name="Gruppieren 19"/>
            <p:cNvGrpSpPr/>
            <p:nvPr userDrawn="1"/>
          </p:nvGrpSpPr>
          <p:grpSpPr>
            <a:xfrm>
              <a:off x="7308304" y="6067571"/>
              <a:ext cx="1835696" cy="313757"/>
              <a:chOff x="7308304" y="5923555"/>
              <a:chExt cx="1835696" cy="313757"/>
            </a:xfrm>
          </p:grpSpPr>
          <p:sp>
            <p:nvSpPr>
              <p:cNvPr id="21" name="Rechteck 20"/>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endParaRPr lang="de-DE" sz="2000" dirty="0" err="1">
                  <a:solidFill>
                    <a:prstClr val="black"/>
                  </a:solidFill>
                  <a:latin typeface="Calibri" panose="020F0502020204030204" pitchFamily="34" charset="0"/>
                </a:endParaRPr>
              </a:p>
            </p:txBody>
          </p:sp>
          <p:pic>
            <p:nvPicPr>
              <p:cNvPr id="27" name="Grafik 6"/>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336774" y="5923555"/>
                <a:ext cx="1762676" cy="313757"/>
              </a:xfrm>
              <a:prstGeom prst="rect">
                <a:avLst/>
              </a:prstGeom>
            </p:spPr>
          </p:pic>
        </p:grpSp>
      </p:grpSp>
    </p:spTree>
    <p:extLst>
      <p:ext uri="{BB962C8B-B14F-4D97-AF65-F5344CB8AC3E}">
        <p14:creationId xmlns:p14="http://schemas.microsoft.com/office/powerpoint/2010/main" val="8073019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Ende">
    <p:spTree>
      <p:nvGrpSpPr>
        <p:cNvPr id="1" name=""/>
        <p:cNvGrpSpPr/>
        <p:nvPr/>
      </p:nvGrpSpPr>
      <p:grpSpPr>
        <a:xfrm>
          <a:off x="0" y="0"/>
          <a:ext cx="0" cy="0"/>
          <a:chOff x="0" y="0"/>
          <a:chExt cx="0" cy="0"/>
        </a:xfrm>
      </p:grpSpPr>
      <p:sp>
        <p:nvSpPr>
          <p:cNvPr id="16" name="Rechteck 15"/>
          <p:cNvSpPr/>
          <p:nvPr userDrawn="1"/>
        </p:nvSpPr>
        <p:spPr bwMode="auto">
          <a:xfrm>
            <a:off x="7092281" y="3787878"/>
            <a:ext cx="2051719" cy="2881482"/>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de-DE" b="0" i="0" dirty="0">
              <a:solidFill>
                <a:prstClr val="black"/>
              </a:solidFill>
              <a:latin typeface="Calibri Normal" charset="0"/>
            </a:endParaRPr>
          </a:p>
        </p:txBody>
      </p:sp>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b="0" i="0" dirty="0">
              <a:solidFill>
                <a:prstClr val="black"/>
              </a:solidFill>
              <a:latin typeface="Calibri Normal" charset="0"/>
            </a:endParaRPr>
          </a:p>
        </p:txBody>
      </p:sp>
      <p:sp>
        <p:nvSpPr>
          <p:cNvPr id="5" name="Bildplatzhalter 4"/>
          <p:cNvSpPr>
            <a:spLocks noGrp="1"/>
          </p:cNvSpPr>
          <p:nvPr>
            <p:ph type="pic" sz="quarter" idx="10"/>
          </p:nvPr>
        </p:nvSpPr>
        <p:spPr>
          <a:xfrm>
            <a:off x="0" y="3787878"/>
            <a:ext cx="6876256" cy="2881481"/>
          </a:xfrm>
        </p:spPr>
        <p:txBody>
          <a:bodyPr/>
          <a:lstStyle/>
          <a:p>
            <a:r>
              <a:rPr lang="de-DE"/>
              <a:t>Bild durch Klicken auf Symbol hinzufügen</a:t>
            </a:r>
          </a:p>
        </p:txBody>
      </p:sp>
      <p:sp>
        <p:nvSpPr>
          <p:cNvPr id="4" name="Textplatzhalter 3"/>
          <p:cNvSpPr>
            <a:spLocks noGrp="1"/>
          </p:cNvSpPr>
          <p:nvPr>
            <p:ph type="body" sz="quarter" idx="11" hasCustomPrompt="1"/>
          </p:nvPr>
        </p:nvSpPr>
        <p:spPr>
          <a:xfrm>
            <a:off x="323528" y="1414872"/>
            <a:ext cx="7681991" cy="501960"/>
          </a:xfrm>
        </p:spPr>
        <p:txBody>
          <a:bodyPr/>
          <a:lstStyle>
            <a:lvl1pPr marL="0" indent="0" algn="ctr">
              <a:buNone/>
              <a:defRPr sz="28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Vielen Dank für Ihre Aufmerksamkeit!</a:t>
            </a:r>
          </a:p>
        </p:txBody>
      </p:sp>
      <p:sp>
        <p:nvSpPr>
          <p:cNvPr id="15" name="Textplatzhalter 3"/>
          <p:cNvSpPr>
            <a:spLocks noGrp="1"/>
          </p:cNvSpPr>
          <p:nvPr>
            <p:ph type="body" sz="quarter" idx="12" hasCustomPrompt="1"/>
          </p:nvPr>
        </p:nvSpPr>
        <p:spPr>
          <a:xfrm>
            <a:off x="4947156" y="2094760"/>
            <a:ext cx="3510136" cy="501960"/>
          </a:xfrm>
        </p:spPr>
        <p:txBody>
          <a:bodyPr/>
          <a:lstStyle>
            <a:lvl1pPr marL="0" indent="0" algn="ctr">
              <a:buNone/>
              <a:defRPr sz="2000" b="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Fragen &amp; Diskussion</a:t>
            </a:r>
          </a:p>
        </p:txBody>
      </p:sp>
      <p:pic>
        <p:nvPicPr>
          <p:cNvPr id="13" name="Grafik 12"/>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249028" y="6264675"/>
            <a:ext cx="771810" cy="278358"/>
          </a:xfrm>
          <a:prstGeom prst="rect">
            <a:avLst/>
          </a:prstGeom>
        </p:spPr>
      </p:pic>
      <p:grpSp>
        <p:nvGrpSpPr>
          <p:cNvPr id="14" name="Gruppieren 13"/>
          <p:cNvGrpSpPr/>
          <p:nvPr userDrawn="1"/>
        </p:nvGrpSpPr>
        <p:grpSpPr>
          <a:xfrm>
            <a:off x="7105927" y="4004785"/>
            <a:ext cx="2038073" cy="558237"/>
            <a:chOff x="7105927" y="5823091"/>
            <a:chExt cx="2038073" cy="558237"/>
          </a:xfrm>
        </p:grpSpPr>
        <p:sp>
          <p:nvSpPr>
            <p:cNvPr id="17" name="Textfeld 16"/>
            <p:cNvSpPr txBox="1"/>
            <p:nvPr userDrawn="1"/>
          </p:nvSpPr>
          <p:spPr>
            <a:xfrm>
              <a:off x="7105927" y="5823091"/>
              <a:ext cx="899592" cy="230832"/>
            </a:xfrm>
            <a:prstGeom prst="rect">
              <a:avLst/>
            </a:prstGeom>
            <a:noFill/>
          </p:spPr>
          <p:txBody>
            <a:bodyPr wrap="square" rtlCol="0">
              <a:spAutoFit/>
            </a:bodyPr>
            <a:lstStyle/>
            <a:p>
              <a:pPr algn="r"/>
              <a:r>
                <a:rPr lang="de-DE" sz="850" dirty="0">
                  <a:solidFill>
                    <a:prstClr val="black"/>
                  </a:solidFill>
                  <a:latin typeface="Calibri" panose="020F0502020204030204" pitchFamily="34" charset="0"/>
                </a:rPr>
                <a:t>Initiiert durch</a:t>
              </a:r>
            </a:p>
          </p:txBody>
        </p:sp>
        <p:grpSp>
          <p:nvGrpSpPr>
            <p:cNvPr id="19" name="Gruppieren 18"/>
            <p:cNvGrpSpPr/>
            <p:nvPr userDrawn="1"/>
          </p:nvGrpSpPr>
          <p:grpSpPr>
            <a:xfrm>
              <a:off x="7308304" y="6067571"/>
              <a:ext cx="1835696" cy="313757"/>
              <a:chOff x="7308304" y="5923555"/>
              <a:chExt cx="1835696" cy="313757"/>
            </a:xfrm>
          </p:grpSpPr>
          <p:sp>
            <p:nvSpPr>
              <p:cNvPr id="20" name="Rechteck 19"/>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endParaRPr lang="de-DE" sz="2000" dirty="0" err="1">
                  <a:solidFill>
                    <a:prstClr val="black"/>
                  </a:solidFill>
                  <a:latin typeface="Calibri" panose="020F0502020204030204" pitchFamily="34" charset="0"/>
                </a:endParaRPr>
              </a:p>
            </p:txBody>
          </p:sp>
          <p:pic>
            <p:nvPicPr>
              <p:cNvPr id="21" name="Grafik 6"/>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336774" y="5923555"/>
                <a:ext cx="1762676" cy="313757"/>
              </a:xfrm>
              <a:prstGeom prst="rect">
                <a:avLst/>
              </a:prstGeom>
            </p:spPr>
          </p:pic>
        </p:grpSp>
      </p:grpSp>
      <p:pic>
        <p:nvPicPr>
          <p:cNvPr id="22" name="Bild 1"/>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455670" y="-99392"/>
            <a:ext cx="3306824" cy="760076"/>
          </a:xfrm>
          <a:prstGeom prst="rect">
            <a:avLst/>
          </a:prstGeom>
        </p:spPr>
      </p:pic>
    </p:spTree>
    <p:extLst>
      <p:ext uri="{BB962C8B-B14F-4D97-AF65-F5344CB8AC3E}">
        <p14:creationId xmlns:p14="http://schemas.microsoft.com/office/powerpoint/2010/main" val="35014370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Ü | ZÜ | Text/Aufz.">
    <p:spTree>
      <p:nvGrpSpPr>
        <p:cNvPr id="1" name=""/>
        <p:cNvGrpSpPr/>
        <p:nvPr/>
      </p:nvGrpSpPr>
      <p:grpSpPr>
        <a:xfrm>
          <a:off x="0" y="0"/>
          <a:ext cx="0" cy="0"/>
          <a:chOff x="0" y="0"/>
          <a:chExt cx="0" cy="0"/>
        </a:xfrm>
      </p:grpSpPr>
      <p:sp>
        <p:nvSpPr>
          <p:cNvPr id="12" name="Inhaltsplatzhalter 2"/>
          <p:cNvSpPr>
            <a:spLocks noGrp="1"/>
          </p:cNvSpPr>
          <p:nvPr>
            <p:ph idx="17" hasCustomPrompt="1"/>
          </p:nvPr>
        </p:nvSpPr>
        <p:spPr>
          <a:xfrm>
            <a:off x="324000" y="1124744"/>
            <a:ext cx="8427398" cy="288032"/>
          </a:xfrm>
        </p:spPr>
        <p:txBody>
          <a:bodyPr lIns="90000"/>
          <a:lstStyle>
            <a:lvl1pPr marL="0" indent="0">
              <a:spcAft>
                <a:spcPts val="1200"/>
              </a:spcAft>
              <a:buClr>
                <a:srgbClr val="CBB98A"/>
              </a:buClr>
              <a:buNone/>
              <a:defRPr b="0">
                <a:solidFill>
                  <a:schemeClr val="accent3"/>
                </a:solidFill>
              </a:defRPr>
            </a:lvl1pPr>
            <a:lvl2pPr>
              <a:spcAft>
                <a:spcPts val="1200"/>
              </a:spcAft>
              <a:buClr>
                <a:srgbClr val="CBB98A"/>
              </a:buClr>
              <a:defRPr/>
            </a:lvl2pPr>
            <a:lvl3pPr>
              <a:spcAft>
                <a:spcPts val="1200"/>
              </a:spcAft>
              <a:buClr>
                <a:srgbClr val="CBB98A"/>
              </a:buClr>
              <a:defRPr/>
            </a:lvl3pPr>
            <a:lvl4pPr>
              <a:spcAft>
                <a:spcPts val="1200"/>
              </a:spcAft>
              <a:buClr>
                <a:srgbClr val="CBB98A"/>
              </a:buClr>
              <a:defRPr/>
            </a:lvl4pPr>
            <a:lvl5pPr>
              <a:spcAft>
                <a:spcPts val="1200"/>
              </a:spcAft>
              <a:buClr>
                <a:srgbClr val="CBB98A"/>
              </a:buClr>
              <a:defRPr/>
            </a:lvl5pPr>
          </a:lstStyle>
          <a:p>
            <a:pPr lvl="0"/>
            <a:r>
              <a:rPr lang="de-DE" dirty="0"/>
              <a:t>Zwischenüberschrift bearbeiten</a:t>
            </a:r>
          </a:p>
        </p:txBody>
      </p:sp>
      <p:sp>
        <p:nvSpPr>
          <p:cNvPr id="9" name="Titelplatzhalter 2"/>
          <p:cNvSpPr>
            <a:spLocks noGrp="1"/>
          </p:cNvSpPr>
          <p:nvPr>
            <p:ph type="title"/>
          </p:nvPr>
        </p:nvSpPr>
        <p:spPr>
          <a:xfrm>
            <a:off x="324000" y="417600"/>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
        <p:nvSpPr>
          <p:cNvPr id="11" name="Rectangle 8"/>
          <p:cNvSpPr>
            <a:spLocks noGrp="1" noChangeArrowheads="1"/>
          </p:cNvSpPr>
          <p:nvPr>
            <p:ph idx="1" hasCustomPrompt="1"/>
          </p:nvPr>
        </p:nvSpPr>
        <p:spPr bwMode="auto">
          <a:xfrm>
            <a:off x="323528" y="1514224"/>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Tree>
    <p:extLst>
      <p:ext uri="{BB962C8B-B14F-4D97-AF65-F5344CB8AC3E}">
        <p14:creationId xmlns:p14="http://schemas.microsoft.com/office/powerpoint/2010/main" val="52109713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4000" y="417600"/>
            <a:ext cx="8424936" cy="490861"/>
          </a:xfrm>
          <a:prstGeom prst="rect">
            <a:avLst/>
          </a:prstGeom>
        </p:spPr>
        <p:txBody>
          <a:bodyPr vert="horz" lIns="91440" tIns="45720" rIns="91440" bIns="45720" rtlCol="0" anchor="ctr">
            <a:normAutofit/>
          </a:bodyPr>
          <a:lstStyle>
            <a:lvl1pPr>
              <a:defRPr sz="2500" b="1"/>
            </a:lvl1pPr>
          </a:lstStyle>
          <a:p>
            <a:r>
              <a:rPr lang="de-DE" dirty="0"/>
              <a:t>Titelmasterformat durch Klicken bearbeiten</a:t>
            </a:r>
          </a:p>
        </p:txBody>
      </p:sp>
    </p:spTree>
    <p:extLst>
      <p:ext uri="{BB962C8B-B14F-4D97-AF65-F5344CB8AC3E}">
        <p14:creationId xmlns:p14="http://schemas.microsoft.com/office/powerpoint/2010/main" val="3751226473"/>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rgbClr val="327A86"/>
          </a:solidFill>
          <a:ln w="9525">
            <a:noFill/>
            <a:miter lim="800000"/>
            <a:headEnd/>
            <a:tailEnd/>
          </a:ln>
        </p:spPr>
        <p:txBody>
          <a:bodyPr wrap="none" anchor="ctr">
            <a:prstTxWarp prst="textNoShape">
              <a:avLst/>
            </a:prstTxWarp>
          </a:bodyPr>
          <a:lstStyle/>
          <a:p>
            <a:endParaRPr lang="de-DE" b="0" i="0" dirty="0">
              <a:latin typeface="Calibri Normal" charset="0"/>
            </a:endParaRPr>
          </a:p>
        </p:txBody>
      </p:sp>
      <p:sp>
        <p:nvSpPr>
          <p:cNvPr id="1032" name="Rectangle 8"/>
          <p:cNvSpPr>
            <a:spLocks noGrp="1" noChangeArrowheads="1"/>
          </p:cNvSpPr>
          <p:nvPr>
            <p:ph type="body" idx="1"/>
          </p:nvPr>
        </p:nvSpPr>
        <p:spPr bwMode="auto">
          <a:xfrm>
            <a:off x="324000"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9" cstate="screen">
            <a:extLst>
              <a:ext uri="{28A0092B-C50C-407E-A947-70E740481C1C}">
                <a14:useLocalDpi xmlns:a14="http://schemas.microsoft.com/office/drawing/2010/main"/>
              </a:ext>
            </a:extLst>
          </a:blip>
          <a:srcRect r="52817" b="-3558"/>
          <a:stretch/>
        </p:blipFill>
        <p:spPr>
          <a:xfrm>
            <a:off x="421200" y="77051"/>
            <a:ext cx="720080" cy="189207"/>
          </a:xfrm>
          <a:prstGeom prst="rect">
            <a:avLst/>
          </a:prstGeom>
        </p:spPr>
      </p:pic>
      <p:sp>
        <p:nvSpPr>
          <p:cNvPr id="3" name="Titelplatzhalter 2"/>
          <p:cNvSpPr>
            <a:spLocks noGrp="1"/>
          </p:cNvSpPr>
          <p:nvPr>
            <p:ph type="title"/>
          </p:nvPr>
        </p:nvSpPr>
        <p:spPr>
          <a:xfrm>
            <a:off x="324000" y="417600"/>
            <a:ext cx="8424936" cy="490861"/>
          </a:xfrm>
          <a:prstGeom prst="rect">
            <a:avLst/>
          </a:prstGeom>
        </p:spPr>
        <p:txBody>
          <a:bodyPr vert="horz" lIns="91440" tIns="45720" rIns="91440" bIns="45720" rtlCol="0" anchor="ctr">
            <a:noAutofit/>
          </a:bodyPr>
          <a:lstStyle/>
          <a:p>
            <a:r>
              <a:rPr lang="de-DE" dirty="0"/>
              <a:t>Titelmasterformat durch Klicken bearbeiten</a:t>
            </a:r>
          </a:p>
        </p:txBody>
      </p:sp>
      <p:sp>
        <p:nvSpPr>
          <p:cNvPr id="6" name="Textplatzhalter 9"/>
          <p:cNvSpPr txBox="1">
            <a:spLocks/>
          </p:cNvSpPr>
          <p:nvPr userDrawn="1"/>
        </p:nvSpPr>
        <p:spPr>
          <a:xfrm>
            <a:off x="3923928" y="32204"/>
            <a:ext cx="5012460" cy="169136"/>
          </a:xfrm>
          <a:prstGeom prst="rect">
            <a:avLst/>
          </a:prstGeom>
        </p:spPr>
        <p:txBody>
          <a:bodyPr/>
          <a:lstStyle>
            <a:lvl1pPr marL="0" indent="0" algn="r" rtl="0" eaLnBrk="1" fontAlgn="base" hangingPunct="1">
              <a:lnSpc>
                <a:spcPct val="100000"/>
              </a:lnSpc>
              <a:spcBef>
                <a:spcPts val="576"/>
              </a:spcBef>
              <a:spcAft>
                <a:spcPts val="600"/>
              </a:spcAft>
              <a:buClr>
                <a:srgbClr val="327A86"/>
              </a:buClr>
              <a:buFont typeface="Wingdings" charset="2"/>
              <a:buNone/>
              <a:defRPr sz="1000">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10"/>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1"/>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1"/>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1"/>
              </a:buBlip>
              <a:defRPr sz="1200">
                <a:solidFill>
                  <a:schemeClr val="tx1"/>
                </a:solidFill>
                <a:latin typeface="+mn-lt"/>
                <a:ea typeface="+mn-ea"/>
              </a:defRPr>
            </a:lvl9pPr>
          </a:lstStyle>
          <a:p>
            <a:r>
              <a:rPr lang="de-DE" dirty="0"/>
              <a:t>Modul Sachrechnen GS| Baustein</a:t>
            </a:r>
            <a:r>
              <a:rPr lang="de-DE" baseline="0" dirty="0"/>
              <a:t> 2</a:t>
            </a:r>
            <a:endParaRPr lang="de-DE" dirty="0"/>
          </a:p>
        </p:txBody>
      </p:sp>
    </p:spTree>
  </p:cSld>
  <p:clrMap bg1="lt1" tx1="dk1" bg2="lt2" tx2="dk2" accent1="accent1" accent2="accent2" accent3="accent3" accent4="accent4" accent5="accent5" accent6="accent6" hlink="hlink" folHlink="folHlink"/>
  <p:sldLayoutIdLst>
    <p:sldLayoutId id="2147483652" r:id="rId1"/>
    <p:sldLayoutId id="2147483696" r:id="rId2"/>
    <p:sldLayoutId id="2147483692" r:id="rId3"/>
    <p:sldLayoutId id="2147483691" r:id="rId4"/>
    <p:sldLayoutId id="2147483730" r:id="rId5"/>
    <p:sldLayoutId id="2147483719" r:id="rId6"/>
    <p:sldLayoutId id="2147483721" r:id="rId7"/>
  </p:sldLayoutIdLst>
  <p:hf sldNum="0" hdr="0" ftr="0" dt="0"/>
  <p:txStyles>
    <p:titleStyle>
      <a:lvl1pPr algn="l" rtl="0" eaLnBrk="1" fontAlgn="base" hangingPunct="1">
        <a:spcBef>
          <a:spcPct val="0"/>
        </a:spcBef>
        <a:spcAft>
          <a:spcPct val="0"/>
        </a:spcAft>
        <a:defRPr sz="25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10"/>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1"/>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1"/>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1"/>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chemeClr val="accent3"/>
          </a:solidFill>
          <a:ln w="9525">
            <a:noFill/>
            <a:miter lim="800000"/>
            <a:headEnd/>
            <a:tailEnd/>
          </a:ln>
        </p:spPr>
        <p:txBody>
          <a:bodyPr wrap="none" anchor="ctr">
            <a:prstTxWarp prst="textNoShape">
              <a:avLst/>
            </a:prstTxWarp>
          </a:bodyPr>
          <a:lstStyle/>
          <a:p>
            <a:endParaRPr lang="de-DE" b="0" i="0" dirty="0">
              <a:latin typeface="Calibri Normal" charset="0"/>
            </a:endParaRPr>
          </a:p>
        </p:txBody>
      </p:sp>
      <p:sp>
        <p:nvSpPr>
          <p:cNvPr id="1032" name="Rectangle 8"/>
          <p:cNvSpPr>
            <a:spLocks noGrp="1" noChangeArrowheads="1"/>
          </p:cNvSpPr>
          <p:nvPr>
            <p:ph type="body" idx="1"/>
          </p:nvPr>
        </p:nvSpPr>
        <p:spPr bwMode="auto">
          <a:xfrm>
            <a:off x="324000" y="1123200"/>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4" cstate="screen">
            <a:extLst>
              <a:ext uri="{28A0092B-C50C-407E-A947-70E740481C1C}">
                <a14:useLocalDpi xmlns:a14="http://schemas.microsoft.com/office/drawing/2010/main"/>
              </a:ext>
            </a:extLst>
          </a:blip>
          <a:srcRect r="52817" b="-3558"/>
          <a:stretch/>
        </p:blipFill>
        <p:spPr>
          <a:xfrm>
            <a:off x="421200" y="77051"/>
            <a:ext cx="720080" cy="189207"/>
          </a:xfrm>
          <a:prstGeom prst="rect">
            <a:avLst/>
          </a:prstGeom>
        </p:spPr>
      </p:pic>
      <p:sp>
        <p:nvSpPr>
          <p:cNvPr id="3" name="Titelplatzhalter 2"/>
          <p:cNvSpPr>
            <a:spLocks noGrp="1"/>
          </p:cNvSpPr>
          <p:nvPr>
            <p:ph type="title"/>
          </p:nvPr>
        </p:nvSpPr>
        <p:spPr>
          <a:xfrm>
            <a:off x="324000" y="417600"/>
            <a:ext cx="8424936" cy="490861"/>
          </a:xfrm>
          <a:prstGeom prst="rect">
            <a:avLst/>
          </a:prstGeom>
        </p:spPr>
        <p:txBody>
          <a:bodyPr vert="horz" lIns="91440" tIns="45720" rIns="91440" bIns="45720" rtlCol="0" anchor="ctr">
            <a:noAutofit/>
          </a:bodyPr>
          <a:lstStyle/>
          <a:p>
            <a:r>
              <a:rPr lang="de-DE" dirty="0"/>
              <a:t>Titelmasterformat durch Klicken bearbeiten</a:t>
            </a:r>
          </a:p>
        </p:txBody>
      </p:sp>
      <p:sp>
        <p:nvSpPr>
          <p:cNvPr id="6" name="Textplatzhalter 9"/>
          <p:cNvSpPr txBox="1">
            <a:spLocks/>
          </p:cNvSpPr>
          <p:nvPr userDrawn="1"/>
        </p:nvSpPr>
        <p:spPr>
          <a:xfrm>
            <a:off x="2555776" y="-35571"/>
            <a:ext cx="6552728" cy="385160"/>
          </a:xfrm>
          <a:prstGeom prst="rect">
            <a:avLst/>
          </a:prstGeom>
        </p:spPr>
        <p:txBody>
          <a:bodyPr/>
          <a:lstStyle>
            <a:lvl1pPr marL="0" indent="0" algn="r" rtl="0" eaLnBrk="1" fontAlgn="base" hangingPunct="1">
              <a:lnSpc>
                <a:spcPct val="100000"/>
              </a:lnSpc>
              <a:spcBef>
                <a:spcPts val="576"/>
              </a:spcBef>
              <a:spcAft>
                <a:spcPts val="600"/>
              </a:spcAft>
              <a:buClr>
                <a:srgbClr val="327A86"/>
              </a:buClr>
              <a:buFont typeface="Wingdings" charset="2"/>
              <a:buNone/>
              <a:defRPr sz="1800" b="1">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5"/>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6"/>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6"/>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6"/>
              </a:buBlip>
              <a:defRPr sz="1200">
                <a:solidFill>
                  <a:schemeClr val="tx1"/>
                </a:solidFill>
                <a:latin typeface="+mn-lt"/>
                <a:ea typeface="+mn-ea"/>
              </a:defRPr>
            </a:lvl9pPr>
          </a:lstStyle>
          <a:p>
            <a:r>
              <a:rPr lang="de-DE" dirty="0"/>
              <a:t>Zwischenfolien zur Struktur-Transparenz (für Fortbildende)</a:t>
            </a:r>
          </a:p>
        </p:txBody>
      </p:sp>
    </p:spTree>
    <p:extLst>
      <p:ext uri="{BB962C8B-B14F-4D97-AF65-F5344CB8AC3E}">
        <p14:creationId xmlns:p14="http://schemas.microsoft.com/office/powerpoint/2010/main" val="1907346416"/>
      </p:ext>
    </p:extLst>
  </p:cSld>
  <p:clrMap bg1="lt1" tx1="dk1" bg2="lt2" tx2="dk2" accent1="accent1" accent2="accent2" accent3="accent3" accent4="accent4" accent5="accent5" accent6="accent6" hlink="hlink" folHlink="folHlink"/>
  <p:sldLayoutIdLst>
    <p:sldLayoutId id="2147483704" r:id="rId1"/>
    <p:sldLayoutId id="2147483707" r:id="rId2"/>
  </p:sldLayoutIdLst>
  <p:hf sldNum="0" hdr="0" ftr="0" dt="0"/>
  <p:txStyles>
    <p:titleStyle>
      <a:lvl1pPr algn="l" rtl="0" eaLnBrk="1" fontAlgn="base" hangingPunct="1">
        <a:spcBef>
          <a:spcPct val="0"/>
        </a:spcBef>
        <a:spcAft>
          <a:spcPct val="0"/>
        </a:spcAft>
        <a:defRPr sz="2500" b="1">
          <a:solidFill>
            <a:schemeClr val="accent3"/>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5"/>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6"/>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6"/>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6"/>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7.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hyperlink" Target="http://dzlm.de/"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9.xml"/><Relationship Id="rId5" Type="http://schemas.openxmlformats.org/officeDocument/2006/relationships/image" Target="../media/image11.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9.xml"/><Relationship Id="rId5" Type="http://schemas.openxmlformats.org/officeDocument/2006/relationships/image" Target="../media/image15.png"/><Relationship Id="rId4" Type="http://schemas.openxmlformats.org/officeDocument/2006/relationships/image" Target="../media/image14.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27.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el 2"/>
          <p:cNvSpPr>
            <a:spLocks noGrp="1"/>
          </p:cNvSpPr>
          <p:nvPr>
            <p:ph type="ctrTitle"/>
          </p:nvPr>
        </p:nvSpPr>
        <p:spPr>
          <a:xfrm>
            <a:off x="683568" y="4077072"/>
            <a:ext cx="5882253" cy="1143000"/>
          </a:xfrm>
        </p:spPr>
        <p:txBody>
          <a:bodyPr/>
          <a:lstStyle/>
          <a:p>
            <a:r>
              <a:rPr lang="de-DE" sz="2800" dirty="0">
                <a:latin typeface="Calibri" pitchFamily="34" charset="0"/>
                <a:cs typeface="Calibri" pitchFamily="34" charset="0"/>
              </a:rPr>
              <a:t>Sachrechnen GS</a:t>
            </a:r>
            <a:br>
              <a:rPr lang="de-DE" dirty="0">
                <a:latin typeface="Calibri" pitchFamily="34" charset="0"/>
                <a:cs typeface="Calibri" pitchFamily="34" charset="0"/>
              </a:rPr>
            </a:br>
            <a:r>
              <a:rPr lang="de-DE" sz="2400" b="0" dirty="0">
                <a:solidFill>
                  <a:prstClr val="white"/>
                </a:solidFill>
                <a:latin typeface="Calibri" pitchFamily="34" charset="0"/>
                <a:cs typeface="Calibri" pitchFamily="34" charset="0"/>
              </a:rPr>
              <a:t>Baustein 2 | Zum Ablauf und zur Begleitung von Modellierungsprozessen</a:t>
            </a:r>
            <a:endParaRPr lang="de-DE" sz="2400" dirty="0">
              <a:latin typeface="Calibri" pitchFamily="34" charset="0"/>
              <a:cs typeface="Calibri" pitchFamily="34" charset="0"/>
            </a:endParaRPr>
          </a:p>
        </p:txBody>
      </p:sp>
      <p:sp>
        <p:nvSpPr>
          <p:cNvPr id="7" name="Inhaltsplatzhalter 4"/>
          <p:cNvSpPr txBox="1">
            <a:spLocks/>
          </p:cNvSpPr>
          <p:nvPr/>
        </p:nvSpPr>
        <p:spPr bwMode="auto">
          <a:xfrm>
            <a:off x="683568" y="5373216"/>
            <a:ext cx="6170648" cy="648072"/>
          </a:xfrm>
          <a:prstGeom prst="rect">
            <a:avLst/>
          </a:prstGeom>
          <a:noFill/>
          <a:ln w="9525">
            <a:noFill/>
            <a:miter lim="800000"/>
            <a:headEnd/>
            <a:tailEnd/>
          </a:ln>
        </p:spPr>
        <p:txBody>
          <a:bodyPr vert="horz" wrap="square" lIns="108000" tIns="108000" rIns="91440" bIns="108000" numCol="1" anchor="t" anchorCtr="0" compatLnSpc="1">
            <a:prstTxWarp prst="textNoShape">
              <a:avLst/>
            </a:prstTxWarp>
          </a:bodyPr>
          <a:lstStyle>
            <a:lvl1pPr marL="0" indent="0" algn="l" rtl="0" eaLnBrk="1" fontAlgn="base" hangingPunct="1">
              <a:lnSpc>
                <a:spcPct val="100000"/>
              </a:lnSpc>
              <a:spcBef>
                <a:spcPts val="576"/>
              </a:spcBef>
              <a:spcAft>
                <a:spcPts val="600"/>
              </a:spcAft>
              <a:buClr>
                <a:srgbClr val="327A86"/>
              </a:buClr>
              <a:buFontTx/>
              <a:buNone/>
              <a:defRPr sz="2000" baseline="0">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r>
              <a:rPr lang="de-DE" sz="1800" kern="0" dirty="0"/>
              <a:t>Elke Mirwald &amp; Roland Rink</a:t>
            </a:r>
          </a:p>
        </p:txBody>
      </p:sp>
      <p:sp>
        <p:nvSpPr>
          <p:cNvPr id="2" name="Bildplatzhalter 1"/>
          <p:cNvSpPr>
            <a:spLocks noGrp="1"/>
          </p:cNvSpPr>
          <p:nvPr>
            <p:ph type="pic" sz="quarter" idx="10"/>
          </p:nvPr>
        </p:nvSpPr>
        <p:spPr/>
      </p:sp>
      <p:pic>
        <p:nvPicPr>
          <p:cNvPr id="6" name="Bildplatzhalter 2"/>
          <p:cNvPicPr>
            <a:picLocks noChangeAspect="1"/>
          </p:cNvPicPr>
          <p:nvPr/>
        </p:nvPicPr>
        <p:blipFill>
          <a:blip r:embed="rId5">
            <a:extLst>
              <a:ext uri="{28A0092B-C50C-407E-A947-70E740481C1C}">
                <a14:useLocalDpi xmlns:a14="http://schemas.microsoft.com/office/drawing/2010/main" val="0"/>
              </a:ext>
            </a:extLst>
          </a:blip>
          <a:srcRect t="26961" b="26961"/>
          <a:stretch>
            <a:fillRect/>
          </a:stretch>
        </p:blipFill>
        <p:spPr bwMode="auto">
          <a:xfrm>
            <a:off x="-3804" y="765174"/>
            <a:ext cx="9144000" cy="2807841"/>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2"/>
          <p:cNvPicPr>
            <a:picLocks noChangeAspect="1" noChangeArrowheads="1"/>
          </p:cNvPicPr>
          <p:nvPr/>
        </p:nvPicPr>
        <p:blipFill>
          <a:blip r:embed="rId3"/>
          <a:srcRect/>
          <a:stretch>
            <a:fillRect/>
          </a:stretch>
        </p:blipFill>
        <p:spPr bwMode="auto">
          <a:xfrm>
            <a:off x="3492500" y="836712"/>
            <a:ext cx="5651500" cy="6021288"/>
          </a:xfrm>
          <a:prstGeom prst="rect">
            <a:avLst/>
          </a:prstGeom>
          <a:noFill/>
          <a:ln w="9525">
            <a:noFill/>
            <a:miter lim="800000"/>
            <a:headEnd/>
            <a:tailEnd/>
          </a:ln>
        </p:spPr>
      </p:pic>
      <p:sp>
        <p:nvSpPr>
          <p:cNvPr id="4" name="Titel 3"/>
          <p:cNvSpPr>
            <a:spLocks noGrp="1"/>
          </p:cNvSpPr>
          <p:nvPr>
            <p:ph type="title"/>
          </p:nvPr>
        </p:nvSpPr>
        <p:spPr/>
        <p:txBody>
          <a:bodyPr>
            <a:normAutofit/>
          </a:bodyPr>
          <a:lstStyle/>
          <a:p>
            <a:pPr lvl="0"/>
            <a:r>
              <a:rPr lang="de-DE" dirty="0">
                <a:latin typeface="Calibri" pitchFamily="34" charset="0"/>
              </a:rPr>
              <a:t>Reflexion der Praxisphase – unterrichtspraktisch</a:t>
            </a:r>
            <a:endParaRPr lang="de-DE" dirty="0"/>
          </a:p>
        </p:txBody>
      </p:sp>
      <p:sp>
        <p:nvSpPr>
          <p:cNvPr id="5" name="Inhaltsplatzhalter 4"/>
          <p:cNvSpPr>
            <a:spLocks noGrp="1"/>
          </p:cNvSpPr>
          <p:nvPr>
            <p:ph idx="1"/>
          </p:nvPr>
        </p:nvSpPr>
        <p:spPr>
          <a:xfrm>
            <a:off x="323528" y="1124744"/>
            <a:ext cx="8424936" cy="5400600"/>
          </a:xfrm>
        </p:spPr>
        <p:txBody>
          <a:bodyPr/>
          <a:lstStyle/>
          <a:p>
            <a:pPr marL="0" lvl="0" indent="0">
              <a:buNone/>
            </a:pPr>
            <a:r>
              <a:rPr lang="de-DE" dirty="0">
                <a:solidFill>
                  <a:srgbClr val="327A86"/>
                </a:solidFill>
                <a:latin typeface="Calibri" pitchFamily="34" charset="0"/>
              </a:rPr>
              <a:t>(Arbeitsblatt und </a:t>
            </a:r>
            <a:br>
              <a:rPr lang="de-DE" dirty="0">
                <a:solidFill>
                  <a:srgbClr val="327A86"/>
                </a:solidFill>
                <a:latin typeface="Calibri" pitchFamily="34" charset="0"/>
              </a:rPr>
            </a:br>
            <a:r>
              <a:rPr lang="de-DE" dirty="0">
                <a:solidFill>
                  <a:srgbClr val="327A86"/>
                </a:solidFill>
                <a:latin typeface="Calibri" pitchFamily="34" charset="0"/>
              </a:rPr>
              <a:t>Word-Vorlage)</a:t>
            </a:r>
          </a:p>
          <a:p>
            <a:pPr marL="0" indent="0">
              <a:buNone/>
            </a:pPr>
            <a:endParaRPr lang="de-DE"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324544" y="1988840"/>
            <a:ext cx="8352928" cy="4032448"/>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2" name="Titel 1"/>
          <p:cNvSpPr>
            <a:spLocks noGrp="1"/>
          </p:cNvSpPr>
          <p:nvPr>
            <p:ph type="title"/>
          </p:nvPr>
        </p:nvSpPr>
        <p:spPr/>
        <p:txBody>
          <a:bodyPr>
            <a:normAutofit/>
          </a:bodyPr>
          <a:lstStyle/>
          <a:p>
            <a:r>
              <a:rPr lang="de-DE" dirty="0"/>
              <a:t>Reflexion der Praxisphase – unterrichtspraktisch</a:t>
            </a:r>
          </a:p>
        </p:txBody>
      </p:sp>
      <p:sp>
        <p:nvSpPr>
          <p:cNvPr id="5" name="Rectangle 3"/>
          <p:cNvSpPr>
            <a:spLocks noGrp="1" noChangeArrowheads="1"/>
          </p:cNvSpPr>
          <p:nvPr>
            <p:ph idx="4294967295"/>
          </p:nvPr>
        </p:nvSpPr>
        <p:spPr>
          <a:xfrm>
            <a:off x="324000" y="2852738"/>
            <a:ext cx="7488237" cy="1512887"/>
          </a:xfrm>
        </p:spPr>
        <p:txBody>
          <a:bodyPr/>
          <a:lstStyle/>
          <a:p>
            <a:pPr marL="0" indent="0">
              <a:buClrTx/>
              <a:buNone/>
            </a:pPr>
            <a:r>
              <a:rPr lang="de-DE" altLang="de-DE" b="1" dirty="0">
                <a:latin typeface="Calibri" pitchFamily="34" charset="0"/>
                <a:cs typeface="Calibri" pitchFamily="34" charset="0"/>
              </a:rPr>
              <a:t>Stellen Sie sich gegenseitig Ihre erprobten Unterrichtsbeispiele vor.</a:t>
            </a:r>
          </a:p>
          <a:p>
            <a:pPr marL="674688" lvl="1" indent="-311150">
              <a:spcBef>
                <a:spcPct val="0"/>
              </a:spcBef>
              <a:spcAft>
                <a:spcPct val="0"/>
              </a:spcAft>
              <a:buClr>
                <a:srgbClr val="327A86"/>
              </a:buClr>
              <a:buFont typeface="Wingdings" pitchFamily="2" charset="2"/>
              <a:buChar char="§"/>
            </a:pPr>
            <a:r>
              <a:rPr lang="de-DE" altLang="de-DE" kern="1200" dirty="0">
                <a:latin typeface="Calibri" pitchFamily="34" charset="0"/>
                <a:ea typeface="MS PGothic" pitchFamily="34" charset="-128"/>
                <a:cs typeface="Calibri" pitchFamily="34" charset="0"/>
              </a:rPr>
              <a:t>Ziel/Anforderungen an Kinder, Inhalte</a:t>
            </a:r>
            <a:r>
              <a:rPr lang="de-DE" altLang="de-DE" dirty="0">
                <a:latin typeface="Calibri" pitchFamily="34" charset="0"/>
                <a:cs typeface="Calibri" pitchFamily="34" charset="0"/>
              </a:rPr>
              <a:t>, Methoden</a:t>
            </a:r>
          </a:p>
          <a:p>
            <a:pPr marL="674688" lvl="1" indent="-311150">
              <a:spcBef>
                <a:spcPct val="0"/>
              </a:spcBef>
              <a:spcAft>
                <a:spcPct val="0"/>
              </a:spcAft>
              <a:buClr>
                <a:srgbClr val="327A86"/>
              </a:buClr>
              <a:buFont typeface="Wingdings" pitchFamily="2" charset="2"/>
              <a:buChar char="§"/>
            </a:pPr>
            <a:r>
              <a:rPr lang="de-DE" altLang="de-DE" dirty="0">
                <a:latin typeface="Calibri" pitchFamily="34" charset="0"/>
                <a:cs typeface="Calibri" pitchFamily="34" charset="0"/>
              </a:rPr>
              <a:t>Schülerarbeiten/Schwierigkeiten</a:t>
            </a:r>
            <a:endParaRPr lang="de-DE" altLang="de-DE" i="1" dirty="0">
              <a:latin typeface="Calibri" pitchFamily="34" charset="0"/>
              <a:cs typeface="Calibri" pitchFamily="34" charset="0"/>
            </a:endParaRPr>
          </a:p>
        </p:txBody>
      </p:sp>
      <p:sp>
        <p:nvSpPr>
          <p:cNvPr id="6" name="Rectangle 4"/>
          <p:cNvSpPr>
            <a:spLocks noChangeArrowheads="1"/>
          </p:cNvSpPr>
          <p:nvPr/>
        </p:nvSpPr>
        <p:spPr bwMode="auto">
          <a:xfrm>
            <a:off x="324000" y="4437112"/>
            <a:ext cx="7848550" cy="1512887"/>
          </a:xfrm>
          <a:prstGeom prst="rect">
            <a:avLst/>
          </a:prstGeom>
          <a:noFill/>
          <a:ln w="9525">
            <a:noFill/>
            <a:miter lim="800000"/>
            <a:headEnd/>
            <a:tailEnd/>
          </a:ln>
        </p:spPr>
        <p:txBody>
          <a:bodyPr lIns="0" tIns="0"/>
          <a:lstStyle/>
          <a:p>
            <a:pPr marL="341313" indent="-342900">
              <a:spcBef>
                <a:spcPts val="575"/>
              </a:spcBef>
              <a:spcAft>
                <a:spcPts val="600"/>
              </a:spcAft>
              <a:buClr>
                <a:schemeClr val="accent1"/>
              </a:buClr>
            </a:pPr>
            <a:r>
              <a:rPr lang="de-DE" altLang="de-DE" sz="2000" b="1" dirty="0">
                <a:latin typeface="Calibri" pitchFamily="34" charset="0"/>
                <a:cs typeface="Calibri" pitchFamily="34" charset="0"/>
              </a:rPr>
              <a:t>Informieren Sie sich über die anderen Doppeljahrgangsstufen.</a:t>
            </a:r>
          </a:p>
          <a:p>
            <a:pPr marL="742950" lvl="1" indent="-285750">
              <a:buClr>
                <a:srgbClr val="327A86"/>
              </a:buClr>
              <a:buFont typeface="Wingdings" pitchFamily="2" charset="2"/>
              <a:buChar char="§"/>
            </a:pPr>
            <a:r>
              <a:rPr lang="de-DE" altLang="de-DE" sz="1800" dirty="0">
                <a:latin typeface="Calibri" pitchFamily="34" charset="0"/>
                <a:cs typeface="Calibri" pitchFamily="34" charset="0"/>
              </a:rPr>
              <a:t>Finden Sie Anknüpfungspunkte.</a:t>
            </a:r>
          </a:p>
          <a:p>
            <a:pPr marL="742950" lvl="1" indent="-285750">
              <a:buClr>
                <a:srgbClr val="327A86"/>
              </a:buClr>
              <a:buFont typeface="Wingdings" pitchFamily="2" charset="2"/>
              <a:buChar char="§"/>
            </a:pPr>
            <a:r>
              <a:rPr lang="de-DE" altLang="de-DE" sz="1800" dirty="0">
                <a:latin typeface="Calibri" pitchFamily="34" charset="0"/>
                <a:cs typeface="Calibri" pitchFamily="34" charset="0"/>
              </a:rPr>
              <a:t>Haben Sie (Nach-)Fragen?</a:t>
            </a:r>
          </a:p>
          <a:p>
            <a:pPr marL="742950" lvl="1" indent="-285750">
              <a:buClr>
                <a:srgbClr val="327A86"/>
              </a:buClr>
              <a:buFont typeface="Wingdings" pitchFamily="2" charset="2"/>
              <a:buChar char="§"/>
            </a:pPr>
            <a:r>
              <a:rPr lang="de-DE" altLang="de-DE" sz="1800" dirty="0">
                <a:latin typeface="Calibri" pitchFamily="34" charset="0"/>
                <a:cs typeface="Calibri" pitchFamily="34" charset="0"/>
              </a:rPr>
              <a:t>Finden Sie weitere Ideen.</a:t>
            </a:r>
          </a:p>
        </p:txBody>
      </p:sp>
      <p:sp>
        <p:nvSpPr>
          <p:cNvPr id="8" name="Rechteck 7"/>
          <p:cNvSpPr/>
          <p:nvPr/>
        </p:nvSpPr>
        <p:spPr>
          <a:xfrm>
            <a:off x="324000" y="2132856"/>
            <a:ext cx="6984776" cy="461665"/>
          </a:xfrm>
          <a:prstGeom prst="rect">
            <a:avLst/>
          </a:prstGeom>
        </p:spPr>
        <p:txBody>
          <a:bodyPr wrap="square">
            <a:spAutoFit/>
          </a:bodyPr>
          <a:lstStyle/>
          <a:p>
            <a:pPr>
              <a:spcAft>
                <a:spcPts val="300"/>
              </a:spcAft>
            </a:pPr>
            <a:r>
              <a:rPr lang="en-GB" b="1" dirty="0" err="1">
                <a:latin typeface="Calibri" panose="020F0502020204030204" pitchFamily="34" charset="0"/>
              </a:rPr>
              <a:t>Galerierundgang</a:t>
            </a:r>
            <a:r>
              <a:rPr lang="en-GB" b="1" dirty="0">
                <a:latin typeface="Calibri" panose="020F0502020204030204" pitchFamily="34"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vertical)">
                                      <p:cBhvr>
                                        <p:cTn id="7" dur="1000"/>
                                        <p:tgtEl>
                                          <p:spTgt spid="6">
                                            <p:txEl>
                                              <p:pRg st="0" end="0"/>
                                            </p:txEl>
                                          </p:spTgt>
                                        </p:tgtEl>
                                      </p:cBhvr>
                                    </p:animEffect>
                                  </p:childTnLst>
                                </p:cTn>
                              </p:par>
                              <p:par>
                                <p:cTn id="8" presetID="3" presetClass="entr" presetSubtype="5" fill="hold"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linds(vertical)">
                                      <p:cBhvr>
                                        <p:cTn id="10" dur="1000"/>
                                        <p:tgtEl>
                                          <p:spTgt spid="6">
                                            <p:txEl>
                                              <p:pRg st="1" end="1"/>
                                            </p:txEl>
                                          </p:spTgt>
                                        </p:tgtEl>
                                      </p:cBhvr>
                                    </p:animEffect>
                                  </p:childTnLst>
                                </p:cTn>
                              </p:par>
                              <p:par>
                                <p:cTn id="11" presetID="3" presetClass="entr" presetSubtype="5"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blinds(vertical)">
                                      <p:cBhvr>
                                        <p:cTn id="13" dur="1000"/>
                                        <p:tgtEl>
                                          <p:spTgt spid="6">
                                            <p:txEl>
                                              <p:pRg st="2" end="2"/>
                                            </p:txEl>
                                          </p:spTgt>
                                        </p:tgtEl>
                                      </p:cBhvr>
                                    </p:animEffect>
                                  </p:childTnLst>
                                </p:cTn>
                              </p:par>
                              <p:par>
                                <p:cTn id="14" presetID="3" presetClass="entr" presetSubtype="5" fill="hold"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blinds(vertical)">
                                      <p:cBhvr>
                                        <p:cTn id="16" dur="10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pPr lvl="0">
              <a:defRPr/>
            </a:pPr>
            <a:r>
              <a:rPr lang="de-DE" dirty="0">
                <a:solidFill>
                  <a:schemeClr val="accent1"/>
                </a:solidFill>
                <a:latin typeface="Calibri" pitchFamily="34" charset="0"/>
              </a:rPr>
              <a:t>Praxisphase – fachlicher/fachdidaktischer Auftrag </a:t>
            </a:r>
            <a:endParaRPr lang="de-DE" dirty="0"/>
          </a:p>
        </p:txBody>
      </p:sp>
      <p:sp>
        <p:nvSpPr>
          <p:cNvPr id="4" name="Inhaltsplatzhalter 3"/>
          <p:cNvSpPr>
            <a:spLocks noGrp="1"/>
          </p:cNvSpPr>
          <p:nvPr>
            <p:ph idx="1"/>
          </p:nvPr>
        </p:nvSpPr>
        <p:spPr>
          <a:xfrm>
            <a:off x="353804" y="1515600"/>
            <a:ext cx="8496472" cy="3713600"/>
          </a:xfrm>
        </p:spPr>
        <p:txBody>
          <a:bodyPr/>
          <a:lstStyle/>
          <a:p>
            <a:pPr>
              <a:buNone/>
            </a:pPr>
            <a:r>
              <a:rPr lang="de-DE" altLang="x-none" sz="2400" b="1" dirty="0"/>
              <a:t>Analyse zum Lösungsprozess einer Sachaufgabe </a:t>
            </a:r>
          </a:p>
          <a:p>
            <a:pPr lvl="1">
              <a:spcBef>
                <a:spcPct val="50000"/>
              </a:spcBef>
              <a:buClr>
                <a:srgbClr val="327A86"/>
              </a:buClr>
              <a:buFont typeface="Wingdings" panose="05000000000000000000" pitchFamily="2" charset="2"/>
              <a:buChar char="§"/>
            </a:pPr>
            <a:r>
              <a:rPr lang="de-DE" altLang="x-none" sz="2000" dirty="0"/>
              <a:t>Wie viele Kinder (Gruppen) konnten die Aufgabe(n) lösen?</a:t>
            </a:r>
          </a:p>
          <a:p>
            <a:pPr lvl="1">
              <a:spcBef>
                <a:spcPct val="50000"/>
              </a:spcBef>
              <a:buClr>
                <a:srgbClr val="327A86"/>
              </a:buClr>
              <a:buFont typeface="Wingdings" panose="05000000000000000000" pitchFamily="2" charset="2"/>
              <a:buChar char="§"/>
            </a:pPr>
            <a:r>
              <a:rPr lang="de-DE" altLang="x-none" sz="2000" dirty="0"/>
              <a:t>Wie verlief/en bei den Kindern der/die Lösungsprozess/e?</a:t>
            </a:r>
          </a:p>
          <a:p>
            <a:pPr lvl="1">
              <a:spcBef>
                <a:spcPct val="50000"/>
              </a:spcBef>
              <a:buClr>
                <a:srgbClr val="327A86"/>
              </a:buClr>
              <a:buFont typeface="Wingdings" panose="05000000000000000000" pitchFamily="2" charset="2"/>
              <a:buChar char="§"/>
            </a:pPr>
            <a:r>
              <a:rPr lang="de-DE" altLang="x-none" sz="2000" dirty="0"/>
              <a:t>Was gelang gut und wo gab es Probleme?</a:t>
            </a:r>
          </a:p>
          <a:p>
            <a:pPr lvl="1">
              <a:spcBef>
                <a:spcPct val="50000"/>
              </a:spcBef>
              <a:buClr>
                <a:srgbClr val="327A86"/>
              </a:buClr>
              <a:buFont typeface="Wingdings" panose="05000000000000000000" pitchFamily="2" charset="2"/>
              <a:buChar char="§"/>
            </a:pPr>
            <a:r>
              <a:rPr lang="de-DE" altLang="x-none" sz="2000" dirty="0"/>
              <a:t>In welcher Phase de Lösungsprozesses traten besondere </a:t>
            </a:r>
            <a:br>
              <a:rPr lang="de-DE" altLang="x-none" sz="2000" dirty="0"/>
            </a:br>
            <a:r>
              <a:rPr lang="de-DE" altLang="x-none" sz="2000" dirty="0"/>
              <a:t>Schwierigkeiten auf?</a:t>
            </a:r>
          </a:p>
          <a:p>
            <a:pPr lvl="1">
              <a:spcBef>
                <a:spcPct val="50000"/>
              </a:spcBef>
              <a:buClr>
                <a:srgbClr val="327A86"/>
              </a:buClr>
              <a:buFont typeface="Wingdings" panose="05000000000000000000" pitchFamily="2" charset="2"/>
              <a:buChar char="§"/>
            </a:pPr>
            <a:r>
              <a:rPr lang="de-DE" altLang="x-none" sz="2000" dirty="0"/>
              <a:t>Wie viele Kinder konnten mit der Aufgabenstellung nichts anfangen? Kennen Sie dafür die Ursachen?</a:t>
            </a:r>
            <a:endParaRPr lang="de-DE" sz="2000" dirty="0"/>
          </a:p>
        </p:txBody>
      </p:sp>
    </p:spTree>
    <p:extLst>
      <p:ext uri="{BB962C8B-B14F-4D97-AF65-F5344CB8AC3E}">
        <p14:creationId xmlns:p14="http://schemas.microsoft.com/office/powerpoint/2010/main" val="5675834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bwMode="auto">
          <a:xfrm>
            <a:off x="-324544" y="1952835"/>
            <a:ext cx="8280920" cy="54006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rmAutofit/>
          </a:bodyPr>
          <a:lstStyle/>
          <a:p>
            <a:r>
              <a:rPr lang="en-GB" dirty="0" err="1"/>
              <a:t>Gliederung</a:t>
            </a:r>
            <a:endParaRPr lang="en-GB"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dirty="0"/>
              <a:t>Reflexion und Austausch zur Praxisphase 1</a:t>
            </a:r>
          </a:p>
          <a:p>
            <a:pPr marL="514350" indent="-514350">
              <a:buClr>
                <a:srgbClr val="327A86"/>
              </a:buClr>
              <a:buAutoNum type="arabicPeriod"/>
            </a:pPr>
            <a:r>
              <a:rPr lang="de-DE" altLang="x-none" dirty="0">
                <a:solidFill>
                  <a:srgbClr val="327A86"/>
                </a:solidFill>
                <a:latin typeface="Calibri" pitchFamily="34" charset="0"/>
                <a:cs typeface="Calibri" pitchFamily="34" charset="0"/>
              </a:rPr>
              <a:t>Sachrechnen als Umwelterschließung: Modellieren</a:t>
            </a:r>
            <a:endParaRPr lang="de-DE" dirty="0">
              <a:solidFill>
                <a:srgbClr val="327A86"/>
              </a:solidFill>
            </a:endParaRPr>
          </a:p>
          <a:p>
            <a:pPr marL="514350" indent="-514350">
              <a:buClr>
                <a:srgbClr val="327A86"/>
              </a:buClr>
              <a:buAutoNum type="arabicPeriod"/>
            </a:pPr>
            <a:r>
              <a:rPr lang="de-DE" dirty="0"/>
              <a:t>Vorbereitung Praxisphase 2</a:t>
            </a:r>
          </a:p>
        </p:txBody>
      </p:sp>
    </p:spTree>
    <p:extLst>
      <p:ext uri="{BB962C8B-B14F-4D97-AF65-F5344CB8AC3E}">
        <p14:creationId xmlns:p14="http://schemas.microsoft.com/office/powerpoint/2010/main" val="2980080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chteck 4"/>
          <p:cNvSpPr/>
          <p:nvPr/>
        </p:nvSpPr>
        <p:spPr>
          <a:xfrm>
            <a:off x="323528" y="1547815"/>
            <a:ext cx="7632848" cy="3293209"/>
          </a:xfrm>
          <a:prstGeom prst="rect">
            <a:avLst/>
          </a:prstGeom>
        </p:spPr>
        <p:txBody>
          <a:bodyPr wrap="square">
            <a:spAutoFit/>
          </a:bodyPr>
          <a:lstStyle/>
          <a:p>
            <a:pPr algn="just" eaLnBrk="1" hangingPunct="1">
              <a:spcBef>
                <a:spcPct val="50000"/>
              </a:spcBef>
            </a:pPr>
            <a:r>
              <a:rPr lang="de-DE" altLang="x-none" sz="1800" dirty="0">
                <a:latin typeface="Calibri" charset="0"/>
              </a:rPr>
              <a:t>In </a:t>
            </a:r>
            <a:r>
              <a:rPr lang="de-DE" altLang="x-none" sz="1800" b="1" dirty="0">
                <a:latin typeface="Calibri" charset="0"/>
              </a:rPr>
              <a:t>Baustein 1 </a:t>
            </a:r>
            <a:r>
              <a:rPr lang="de-DE" altLang="x-none" sz="1800" dirty="0">
                <a:latin typeface="Calibri" charset="0"/>
              </a:rPr>
              <a:t>standen von den drei Funktionen des Sachrechnens (Winter, 2003) bereits zwei im Mittelpunt der Arbeit:</a:t>
            </a:r>
          </a:p>
          <a:p>
            <a:pPr marL="742950" lvl="1" indent="-285750" eaLnBrk="1" hangingPunct="1">
              <a:spcBef>
                <a:spcPts val="0"/>
              </a:spcBef>
              <a:buClr>
                <a:srgbClr val="327A86"/>
              </a:buClr>
              <a:buFont typeface="Wingdings" panose="05000000000000000000" pitchFamily="2" charset="2"/>
              <a:buChar char="§"/>
            </a:pPr>
            <a:r>
              <a:rPr lang="de-DE" altLang="de-DE" sz="1800" dirty="0">
                <a:latin typeface="Calibri" pitchFamily="34" charset="0"/>
                <a:cs typeface="Calibri" pitchFamily="34" charset="0"/>
              </a:rPr>
              <a:t>Sachrechnen als Lernstoff</a:t>
            </a:r>
          </a:p>
          <a:p>
            <a:pPr marL="742950" lvl="1" indent="-285750" eaLnBrk="1" hangingPunct="1">
              <a:spcBef>
                <a:spcPts val="0"/>
              </a:spcBef>
              <a:buClr>
                <a:srgbClr val="327A86"/>
              </a:buClr>
              <a:buFont typeface="Wingdings" panose="05000000000000000000" pitchFamily="2" charset="2"/>
              <a:buChar char="§"/>
            </a:pPr>
            <a:r>
              <a:rPr lang="de-DE" altLang="de-DE" sz="1800" dirty="0">
                <a:latin typeface="Calibri" pitchFamily="34" charset="0"/>
                <a:cs typeface="Calibri" pitchFamily="34" charset="0"/>
              </a:rPr>
              <a:t>Sachrechnen als Lernprinzip</a:t>
            </a:r>
          </a:p>
          <a:p>
            <a:pPr lvl="1" eaLnBrk="1" hangingPunct="1">
              <a:spcBef>
                <a:spcPts val="0"/>
              </a:spcBef>
            </a:pPr>
            <a:endParaRPr lang="de-DE" altLang="de-DE" sz="1800" dirty="0">
              <a:latin typeface="Calibri" pitchFamily="34" charset="0"/>
              <a:cs typeface="Calibri" pitchFamily="34" charset="0"/>
            </a:endParaRPr>
          </a:p>
          <a:p>
            <a:pPr algn="just">
              <a:spcAft>
                <a:spcPts val="600"/>
              </a:spcAft>
            </a:pPr>
            <a:r>
              <a:rPr lang="de-DE" altLang="x-none" sz="1800" dirty="0">
                <a:latin typeface="Calibri" charset="0"/>
              </a:rPr>
              <a:t>In diesem Kursteil wird die letzte Funktion des Sachrechnens – Sachrechnen als Lernziel – nach Winter (2003) heute schwerpunktmäßig behandelt. Die Prozessbezogene Kompetenz des Modellierens soll intensiver betrachtet werden.</a:t>
            </a:r>
          </a:p>
          <a:p>
            <a:pPr algn="just">
              <a:spcAft>
                <a:spcPts val="600"/>
              </a:spcAft>
            </a:pPr>
            <a:r>
              <a:rPr lang="de-DE" altLang="x-none" sz="1800" b="1" dirty="0">
                <a:latin typeface="Calibri" charset="0"/>
              </a:rPr>
              <a:t>Sachrechnen als Lernziel – Umwelterschließung durch Modellieren</a:t>
            </a:r>
          </a:p>
          <a:p>
            <a:endParaRPr lang="de-DE" altLang="x-none" sz="1800" dirty="0">
              <a:latin typeface="Calibri" charset="0"/>
            </a:endParaRPr>
          </a:p>
        </p:txBody>
      </p:sp>
      <p:sp>
        <p:nvSpPr>
          <p:cNvPr id="4" name="Titel 3"/>
          <p:cNvSpPr>
            <a:spLocks noGrp="1"/>
          </p:cNvSpPr>
          <p:nvPr>
            <p:ph type="title"/>
          </p:nvPr>
        </p:nvSpPr>
        <p:spPr/>
        <p:txBody>
          <a:bodyPr/>
          <a:lstStyle/>
          <a:p>
            <a:r>
              <a:rPr lang="de-DE" dirty="0"/>
              <a:t>Anmerkungen</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extfeld 1"/>
          <p:cNvSpPr txBox="1">
            <a:spLocks noChangeArrowheads="1"/>
          </p:cNvSpPr>
          <p:nvPr/>
        </p:nvSpPr>
        <p:spPr bwMode="auto">
          <a:xfrm>
            <a:off x="411172" y="1773238"/>
            <a:ext cx="72009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300">
                <a:solidFill>
                  <a:schemeClr val="tx1"/>
                </a:solidFill>
                <a:latin typeface="Verdana" panose="020B0604030504040204" pitchFamily="34" charset="0"/>
                <a:ea typeface="MS PGothic" panose="020B0600070205080204" pitchFamily="34" charset="-128"/>
              </a:defRPr>
            </a:lvl1pPr>
            <a:lvl2pPr marL="742950" indent="-285750">
              <a:defRPr sz="3300">
                <a:solidFill>
                  <a:schemeClr val="tx1"/>
                </a:solidFill>
                <a:latin typeface="Verdana" panose="020B0604030504040204" pitchFamily="34" charset="0"/>
                <a:ea typeface="MS PGothic" panose="020B0600070205080204" pitchFamily="34" charset="-128"/>
              </a:defRPr>
            </a:lvl2pPr>
            <a:lvl3pPr marL="1143000" indent="-228600">
              <a:defRPr sz="3300">
                <a:solidFill>
                  <a:schemeClr val="tx1"/>
                </a:solidFill>
                <a:latin typeface="Verdana" panose="020B0604030504040204" pitchFamily="34" charset="0"/>
                <a:ea typeface="MS PGothic" panose="020B0600070205080204" pitchFamily="34" charset="-128"/>
              </a:defRPr>
            </a:lvl3pPr>
            <a:lvl4pPr marL="1600200" indent="-228600">
              <a:defRPr sz="3300">
                <a:solidFill>
                  <a:schemeClr val="tx1"/>
                </a:solidFill>
                <a:latin typeface="Verdana" panose="020B0604030504040204" pitchFamily="34" charset="0"/>
                <a:ea typeface="MS PGothic" panose="020B0600070205080204" pitchFamily="34" charset="-128"/>
              </a:defRPr>
            </a:lvl4pPr>
            <a:lvl5pPr marL="2057400" indent="-228600">
              <a:defRPr sz="33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9pPr>
          </a:lstStyle>
          <a:p>
            <a:pPr algn="just" eaLnBrk="1" hangingPunct="1">
              <a:spcBef>
                <a:spcPct val="50000"/>
              </a:spcBef>
            </a:pPr>
            <a:r>
              <a:rPr lang="de-DE" altLang="de-DE" sz="2400" dirty="0">
                <a:latin typeface="Calibri" pitchFamily="34" charset="0"/>
                <a:cs typeface="Calibri" pitchFamily="34" charset="0"/>
              </a:rPr>
              <a:t>Winter (2003, S. 15 ff.) schreibt dem Sachrechnen folgende Funktionen zu:</a:t>
            </a:r>
          </a:p>
        </p:txBody>
      </p:sp>
      <p:sp>
        <p:nvSpPr>
          <p:cNvPr id="3" name="Textfeld 2"/>
          <p:cNvSpPr txBox="1">
            <a:spLocks noChangeArrowheads="1"/>
          </p:cNvSpPr>
          <p:nvPr/>
        </p:nvSpPr>
        <p:spPr bwMode="auto">
          <a:xfrm>
            <a:off x="1763689" y="2852738"/>
            <a:ext cx="6408712"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3300">
                <a:solidFill>
                  <a:schemeClr val="tx1"/>
                </a:solidFill>
                <a:latin typeface="Verdana" panose="020B0604030504040204" pitchFamily="34" charset="0"/>
                <a:ea typeface="MS PGothic" panose="020B0600070205080204" pitchFamily="34" charset="-128"/>
              </a:defRPr>
            </a:lvl1pPr>
            <a:lvl2pPr marL="742950" indent="-285750">
              <a:defRPr sz="3300">
                <a:solidFill>
                  <a:schemeClr val="tx1"/>
                </a:solidFill>
                <a:latin typeface="Verdana" panose="020B0604030504040204" pitchFamily="34" charset="0"/>
                <a:ea typeface="MS PGothic" panose="020B0600070205080204" pitchFamily="34" charset="-128"/>
              </a:defRPr>
            </a:lvl2pPr>
            <a:lvl3pPr marL="1143000" indent="-228600">
              <a:defRPr sz="3300">
                <a:solidFill>
                  <a:schemeClr val="tx1"/>
                </a:solidFill>
                <a:latin typeface="Verdana" panose="020B0604030504040204" pitchFamily="34" charset="0"/>
                <a:ea typeface="MS PGothic" panose="020B0600070205080204" pitchFamily="34" charset="-128"/>
              </a:defRPr>
            </a:lvl3pPr>
            <a:lvl4pPr marL="1600200" indent="-228600">
              <a:defRPr sz="3300">
                <a:solidFill>
                  <a:schemeClr val="tx1"/>
                </a:solidFill>
                <a:latin typeface="Verdana" panose="020B0604030504040204" pitchFamily="34" charset="0"/>
                <a:ea typeface="MS PGothic" panose="020B0600070205080204" pitchFamily="34" charset="-128"/>
              </a:defRPr>
            </a:lvl4pPr>
            <a:lvl5pPr marL="2057400" indent="-228600">
              <a:defRPr sz="33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9pPr>
          </a:lstStyle>
          <a:p>
            <a:pPr eaLnBrk="1" hangingPunct="1">
              <a:spcBef>
                <a:spcPct val="50000"/>
              </a:spcBef>
              <a:buClr>
                <a:srgbClr val="327A86"/>
              </a:buClr>
              <a:buFont typeface="Wingdings" panose="05000000000000000000" pitchFamily="2" charset="2"/>
              <a:buChar char="§"/>
            </a:pPr>
            <a:r>
              <a:rPr lang="de-DE" altLang="de-DE" sz="2400" dirty="0">
                <a:latin typeface="Calibri" pitchFamily="34" charset="0"/>
                <a:cs typeface="Calibri" pitchFamily="34" charset="0"/>
              </a:rPr>
              <a:t>Sachrechnen als Lernstoff</a:t>
            </a:r>
          </a:p>
          <a:p>
            <a:pPr eaLnBrk="1" hangingPunct="1">
              <a:spcBef>
                <a:spcPct val="50000"/>
              </a:spcBef>
              <a:buClr>
                <a:srgbClr val="327A86"/>
              </a:buClr>
              <a:buFont typeface="Wingdings" panose="05000000000000000000" pitchFamily="2" charset="2"/>
              <a:buChar char="§"/>
            </a:pPr>
            <a:r>
              <a:rPr lang="de-DE" altLang="de-DE" sz="2400" dirty="0">
                <a:latin typeface="Calibri" pitchFamily="34" charset="0"/>
                <a:cs typeface="Calibri" pitchFamily="34" charset="0"/>
              </a:rPr>
              <a:t>Sachrechnen als Lernprinzip</a:t>
            </a:r>
          </a:p>
          <a:p>
            <a:pPr eaLnBrk="1" hangingPunct="1">
              <a:spcBef>
                <a:spcPct val="50000"/>
              </a:spcBef>
              <a:buClr>
                <a:srgbClr val="327A86"/>
              </a:buClr>
              <a:buFont typeface="Wingdings" panose="05000000000000000000" pitchFamily="2" charset="2"/>
              <a:buChar char="§"/>
            </a:pPr>
            <a:r>
              <a:rPr lang="de-DE" altLang="de-DE" sz="2400" dirty="0">
                <a:solidFill>
                  <a:srgbClr val="327A86"/>
                </a:solidFill>
                <a:latin typeface="Calibri" pitchFamily="34" charset="0"/>
                <a:cs typeface="Calibri" pitchFamily="34" charset="0"/>
              </a:rPr>
              <a:t>Sachrechnen als Lernziel </a:t>
            </a:r>
            <a:r>
              <a:rPr lang="de-DE" altLang="de-DE" sz="1800" dirty="0">
                <a:solidFill>
                  <a:srgbClr val="327A86"/>
                </a:solidFill>
                <a:latin typeface="Calibri" pitchFamily="34" charset="0"/>
                <a:cs typeface="Calibri" pitchFamily="34" charset="0"/>
              </a:rPr>
              <a:t>(Umwelterschließung)</a:t>
            </a:r>
          </a:p>
        </p:txBody>
      </p:sp>
      <p:sp>
        <p:nvSpPr>
          <p:cNvPr id="4" name="Rechteck 3"/>
          <p:cNvSpPr/>
          <p:nvPr/>
        </p:nvSpPr>
        <p:spPr>
          <a:xfrm>
            <a:off x="179512" y="548680"/>
            <a:ext cx="4129336" cy="477054"/>
          </a:xfrm>
          <a:prstGeom prst="rect">
            <a:avLst/>
          </a:prstGeom>
        </p:spPr>
        <p:txBody>
          <a:bodyPr wrap="none">
            <a:spAutoFit/>
          </a:bodyPr>
          <a:lstStyle/>
          <a:p>
            <a:pPr algn="just"/>
            <a:r>
              <a:rPr lang="de-DE" altLang="de-DE" sz="2500" b="1" dirty="0">
                <a:solidFill>
                  <a:srgbClr val="327A86"/>
                </a:solidFill>
                <a:latin typeface="Calibri" pitchFamily="34" charset="0"/>
                <a:cs typeface="Calibri" pitchFamily="34" charset="0"/>
              </a:rPr>
              <a:t>Funktionen des Sachrechnens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bwMode="auto">
          <a:xfrm>
            <a:off x="-396552" y="2204864"/>
            <a:ext cx="8352928" cy="2304256"/>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err="1">
              <a:solidFill>
                <a:schemeClr val="accent2"/>
              </a:solidFill>
              <a:latin typeface="Calibri" panose="020F0502020204030204" pitchFamily="34" charset="0"/>
            </a:endParaRPr>
          </a:p>
        </p:txBody>
      </p:sp>
      <p:sp>
        <p:nvSpPr>
          <p:cNvPr id="3" name="Inhaltsplatzhalter 2"/>
          <p:cNvSpPr>
            <a:spLocks noGrp="1"/>
          </p:cNvSpPr>
          <p:nvPr>
            <p:ph idx="1"/>
          </p:nvPr>
        </p:nvSpPr>
        <p:spPr/>
        <p:txBody>
          <a:bodyPr/>
          <a:lstStyle/>
          <a:p>
            <a:pPr marL="0" lvl="0" indent="0">
              <a:spcBef>
                <a:spcPct val="0"/>
              </a:spcBef>
              <a:spcAft>
                <a:spcPct val="0"/>
              </a:spcAft>
              <a:buClrTx/>
              <a:buNone/>
              <a:defRPr/>
            </a:pPr>
            <a:endParaRPr lang="de-DE" altLang="x-none" sz="2500" b="1" dirty="0">
              <a:solidFill>
                <a:srgbClr val="327A86"/>
              </a:solidFill>
              <a:latin typeface="Calibri" charset="0"/>
            </a:endParaRPr>
          </a:p>
          <a:p>
            <a:pPr marL="0" lvl="0" indent="0">
              <a:spcBef>
                <a:spcPct val="0"/>
              </a:spcBef>
              <a:spcAft>
                <a:spcPct val="0"/>
              </a:spcAft>
              <a:buClrTx/>
              <a:buNone/>
              <a:defRPr/>
            </a:pPr>
            <a:r>
              <a:rPr lang="de-DE" altLang="x-none" sz="2500" b="1" dirty="0">
                <a:solidFill>
                  <a:srgbClr val="327A86"/>
                </a:solidFill>
                <a:latin typeface="Calibri" charset="0"/>
              </a:rPr>
              <a:t>Auftrag</a:t>
            </a:r>
            <a:endParaRPr lang="de-DE" sz="2500" b="1" dirty="0">
              <a:solidFill>
                <a:srgbClr val="327A86"/>
              </a:solidFill>
            </a:endParaRPr>
          </a:p>
          <a:p>
            <a:pPr marL="0" indent="0">
              <a:buNone/>
            </a:pPr>
            <a:endParaRPr lang="de-DE" dirty="0"/>
          </a:p>
        </p:txBody>
      </p:sp>
      <p:sp>
        <p:nvSpPr>
          <p:cNvPr id="2" name="Titel 1"/>
          <p:cNvSpPr>
            <a:spLocks noGrp="1"/>
          </p:cNvSpPr>
          <p:nvPr>
            <p:ph type="title"/>
          </p:nvPr>
        </p:nvSpPr>
        <p:spPr/>
        <p:txBody>
          <a:bodyPr/>
          <a:lstStyle/>
          <a:p>
            <a:r>
              <a:rPr lang="de-DE" altLang="x-none" dirty="0">
                <a:latin typeface="Calibri" charset="0"/>
              </a:rPr>
              <a:t>Sachrechnen als Lernziel</a:t>
            </a:r>
            <a:endParaRPr lang="de-DE" dirty="0"/>
          </a:p>
        </p:txBody>
      </p:sp>
      <p:sp>
        <p:nvSpPr>
          <p:cNvPr id="1025" name="Rectangle 1"/>
          <p:cNvSpPr>
            <a:spLocks noChangeArrowheads="1"/>
          </p:cNvSpPr>
          <p:nvPr/>
        </p:nvSpPr>
        <p:spPr bwMode="auto">
          <a:xfrm>
            <a:off x="323528" y="2348880"/>
            <a:ext cx="6912769"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rgbClr val="000000"/>
                </a:solidFill>
                <a:effectLst/>
                <a:latin typeface="Calibri" pitchFamily="34" charset="0"/>
                <a:ea typeface="Times New Roman" pitchFamily="18" charset="0"/>
                <a:cs typeface="Calibri" pitchFamily="34" charset="0"/>
              </a:rPr>
              <a:t>Informieren Sie sich anhand des bereitliegenden Materials (Winter, 2003 S. 31 bis S. 35) über diese dritte Funktion des Sachrechnens. </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de-DE" sz="2000" b="0" i="0" u="none" strike="noStrike" cap="none" normalizeH="0" baseline="0" dirty="0">
              <a:ln>
                <a:noFill/>
              </a:ln>
              <a:solidFill>
                <a:srgbClr val="000000"/>
              </a:solidFill>
              <a:effectLst/>
              <a:latin typeface="Calibri" pitchFamily="34" charset="0"/>
              <a:ea typeface="Times New Roman" pitchFamily="18" charset="0"/>
              <a:cs typeface="Calibri"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de-DE" sz="2000" b="0" i="0" u="none" strike="noStrike" cap="none" normalizeH="0" baseline="0" dirty="0">
                <a:ln>
                  <a:noFill/>
                </a:ln>
                <a:solidFill>
                  <a:srgbClr val="000000"/>
                </a:solidFill>
                <a:effectLst/>
                <a:latin typeface="Calibri" pitchFamily="34" charset="0"/>
                <a:ea typeface="Times New Roman" pitchFamily="18" charset="0"/>
                <a:cs typeface="Calibri" pitchFamily="34" charset="0"/>
              </a:rPr>
              <a:t>Erstellen Sie dazu ein Plakat (in Partnerarbeit) und illustrieren Sie Ihre Ausführungen mit einem Aufgabenbeispiel. </a:t>
            </a:r>
            <a:endParaRPr kumimoji="0" lang="de-DE" sz="20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hteck 2"/>
          <p:cNvSpPr>
            <a:spLocks noChangeArrowheads="1"/>
          </p:cNvSpPr>
          <p:nvPr/>
        </p:nvSpPr>
        <p:spPr bwMode="auto">
          <a:xfrm>
            <a:off x="1115616" y="2348880"/>
            <a:ext cx="7416824"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algn="just" eaLnBrk="1" hangingPunct="1">
              <a:spcBef>
                <a:spcPct val="50000"/>
              </a:spcBef>
              <a:buClr>
                <a:srgbClr val="327A86"/>
              </a:buClr>
              <a:buFont typeface="Wingdings" panose="05000000000000000000" pitchFamily="2" charset="2"/>
              <a:buChar char="§"/>
            </a:pPr>
            <a:r>
              <a:rPr lang="de-DE" altLang="x-none" sz="2400" dirty="0">
                <a:latin typeface="Calibri" pitchFamily="34" charset="0"/>
                <a:cs typeface="Calibri" pitchFamily="34" charset="0"/>
              </a:rPr>
              <a:t>Was versteht man unter einem Modellierungsprozess?</a:t>
            </a:r>
          </a:p>
          <a:p>
            <a:pPr algn="just" eaLnBrk="1" hangingPunct="1">
              <a:spcBef>
                <a:spcPct val="50000"/>
              </a:spcBef>
              <a:buClr>
                <a:srgbClr val="327A86"/>
              </a:buClr>
              <a:buFont typeface="Wingdings" panose="05000000000000000000" pitchFamily="2" charset="2"/>
              <a:buChar char="§"/>
            </a:pPr>
            <a:r>
              <a:rPr lang="de-DE" altLang="x-none" sz="2400" dirty="0">
                <a:latin typeface="Calibri" pitchFamily="34" charset="0"/>
                <a:cs typeface="Calibri" pitchFamily="34" charset="0"/>
              </a:rPr>
              <a:t>Welche Phasen durchläuft der Lernende in diesem Prozess?</a:t>
            </a:r>
          </a:p>
        </p:txBody>
      </p:sp>
      <p:sp>
        <p:nvSpPr>
          <p:cNvPr id="4" name="Titel 3"/>
          <p:cNvSpPr>
            <a:spLocks noGrp="1"/>
          </p:cNvSpPr>
          <p:nvPr>
            <p:ph type="title"/>
          </p:nvPr>
        </p:nvSpPr>
        <p:spPr/>
        <p:txBody>
          <a:bodyPr>
            <a:noAutofit/>
          </a:bodyPr>
          <a:lstStyle/>
          <a:p>
            <a:r>
              <a:rPr lang="de-DE" altLang="x-none" dirty="0">
                <a:latin typeface="Calibri" pitchFamily="34" charset="0"/>
                <a:cs typeface="Calibri" pitchFamily="34" charset="0"/>
              </a:rPr>
              <a:t>Sachrechnen als Umwelterschließung: Modellieren</a:t>
            </a:r>
            <a:endParaRPr lang="de-DE" dirty="0"/>
          </a:p>
        </p:txBody>
      </p:sp>
    </p:spTree>
    <p:extLst>
      <p:ext uri="{BB962C8B-B14F-4D97-AF65-F5344CB8AC3E}">
        <p14:creationId xmlns:p14="http://schemas.microsoft.com/office/powerpoint/2010/main" val="2170038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hteck 1"/>
          <p:cNvSpPr>
            <a:spLocks noChangeArrowheads="1"/>
          </p:cNvSpPr>
          <p:nvPr/>
        </p:nvSpPr>
        <p:spPr bwMode="auto">
          <a:xfrm>
            <a:off x="1187624" y="2416239"/>
            <a:ext cx="7344816" cy="1831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algn="just" eaLnBrk="1" hangingPunct="1">
              <a:spcBef>
                <a:spcPct val="50000"/>
              </a:spcBef>
              <a:spcAft>
                <a:spcPts val="600"/>
              </a:spcAft>
            </a:pPr>
            <a:r>
              <a:rPr lang="de-DE" altLang="x-none" sz="2400" dirty="0">
                <a:latin typeface="Calibri" pitchFamily="34" charset="0"/>
                <a:cs typeface="Calibri" pitchFamily="34" charset="0"/>
              </a:rPr>
              <a:t>Modellbildung ist ein konstruktiver und kreativer Akt. </a:t>
            </a:r>
          </a:p>
          <a:p>
            <a:pPr algn="just" eaLnBrk="1" hangingPunct="1">
              <a:spcBef>
                <a:spcPct val="50000"/>
              </a:spcBef>
              <a:spcAft>
                <a:spcPts val="600"/>
              </a:spcAft>
            </a:pPr>
            <a:r>
              <a:rPr lang="de-DE" altLang="x-none" sz="2400" dirty="0">
                <a:latin typeface="Calibri" pitchFamily="34" charset="0"/>
                <a:cs typeface="Calibri" pitchFamily="34" charset="0"/>
              </a:rPr>
              <a:t>Modellbildung ist keine Einbahnstraße von der Situation zu ihrer begrifflichen Aufarbeitung, sondern viel eher ein Wechselspiel aus Wahrnehmen und Hineindeuten.</a:t>
            </a:r>
          </a:p>
        </p:txBody>
      </p:sp>
      <p:sp>
        <p:nvSpPr>
          <p:cNvPr id="2" name="Titel 1"/>
          <p:cNvSpPr>
            <a:spLocks noGrp="1"/>
          </p:cNvSpPr>
          <p:nvPr>
            <p:ph type="title"/>
          </p:nvPr>
        </p:nvSpPr>
        <p:spPr/>
        <p:txBody>
          <a:bodyPr>
            <a:normAutofit/>
          </a:bodyPr>
          <a:lstStyle/>
          <a:p>
            <a:r>
              <a:rPr lang="de-DE" altLang="x-none" dirty="0">
                <a:latin typeface="Calibri" pitchFamily="34" charset="0"/>
                <a:cs typeface="Calibri" pitchFamily="34" charset="0"/>
              </a:rPr>
              <a:t>Was versteht man unter einem Modellierungsprozess?</a:t>
            </a:r>
            <a:endParaRPr lang="de-DE" dirty="0"/>
          </a:p>
        </p:txBody>
      </p:sp>
    </p:spTree>
    <p:extLst>
      <p:ext uri="{BB962C8B-B14F-4D97-AF65-F5344CB8AC3E}">
        <p14:creationId xmlns:p14="http://schemas.microsoft.com/office/powerpoint/2010/main" val="461138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de-DE" dirty="0"/>
              <a:t>Anmerkungen</a:t>
            </a:r>
          </a:p>
        </p:txBody>
      </p:sp>
      <p:sp>
        <p:nvSpPr>
          <p:cNvPr id="6" name="Rechteck 5"/>
          <p:cNvSpPr/>
          <p:nvPr/>
        </p:nvSpPr>
        <p:spPr>
          <a:xfrm>
            <a:off x="323528" y="1052736"/>
            <a:ext cx="8424936" cy="4785926"/>
          </a:xfrm>
          <a:prstGeom prst="rect">
            <a:avLst/>
          </a:prstGeom>
        </p:spPr>
        <p:txBody>
          <a:bodyPr wrap="square">
            <a:spAutoFit/>
          </a:bodyPr>
          <a:lstStyle/>
          <a:p>
            <a:pPr algn="just">
              <a:spcAft>
                <a:spcPts val="300"/>
              </a:spcAft>
            </a:pPr>
            <a:r>
              <a:rPr lang="de-DE" altLang="x-none" sz="2000" b="1" dirty="0">
                <a:latin typeface="Calibri" charset="0"/>
              </a:rPr>
              <a:t>Sachrechnen als Lernziel - Umwelterschließung durch Modellieren:</a:t>
            </a:r>
            <a:endParaRPr lang="de-DE" altLang="x-none" sz="1800" dirty="0">
              <a:latin typeface="Calibri" charset="0"/>
            </a:endParaRPr>
          </a:p>
          <a:p>
            <a:pPr algn="just">
              <a:spcAft>
                <a:spcPts val="600"/>
              </a:spcAft>
            </a:pPr>
            <a:r>
              <a:rPr lang="de-DE" altLang="x-none" sz="1800" dirty="0">
                <a:latin typeface="Calibri" charset="0"/>
              </a:rPr>
              <a:t>Als Diskussionsgrundlage dieser Funktion ist </a:t>
            </a:r>
            <a:r>
              <a:rPr lang="de-DE" altLang="x-none" sz="1800" u="sng" dirty="0">
                <a:latin typeface="Calibri" charset="0"/>
              </a:rPr>
              <a:t>folgendes Vorgehen dargestellt</a:t>
            </a:r>
            <a:r>
              <a:rPr lang="de-DE" altLang="x-none" sz="1800" dirty="0">
                <a:latin typeface="Calibri" charset="0"/>
              </a:rPr>
              <a:t>:</a:t>
            </a:r>
          </a:p>
          <a:p>
            <a:pPr algn="just"/>
            <a:r>
              <a:rPr lang="de-DE" altLang="x-none" sz="1800" dirty="0">
                <a:latin typeface="Calibri" charset="0"/>
              </a:rPr>
              <a:t>Zum </a:t>
            </a:r>
            <a:r>
              <a:rPr lang="de-DE" altLang="x-none" sz="1800" b="1" dirty="0">
                <a:latin typeface="Calibri" charset="0"/>
              </a:rPr>
              <a:t>Einstieg </a:t>
            </a:r>
            <a:r>
              <a:rPr lang="de-DE" altLang="x-none" sz="1800" dirty="0">
                <a:latin typeface="Calibri" charset="0"/>
              </a:rPr>
              <a:t>in die Thematik (Auftrag) sollen die TN in Kleingruppen eine Fermi-Aufgabe lösen und den Lösungsweg ausführlich schriftlich auf einer Folie/Plakat festhalten:</a:t>
            </a:r>
          </a:p>
          <a:p>
            <a:pPr lvl="1" algn="just"/>
            <a:r>
              <a:rPr lang="de-DE" altLang="x-none" sz="1800" i="1" dirty="0">
                <a:latin typeface="Calibri" charset="0"/>
              </a:rPr>
              <a:t>„Wie viele Kühe bräuchte man, um Ihre Schule eine ganze Woche lang mit Milch zu versorgen?</a:t>
            </a:r>
            <a:r>
              <a:rPr lang="de-DE" altLang="de-DE" sz="1800" i="1" dirty="0">
                <a:latin typeface="Calibri" charset="0"/>
              </a:rPr>
              <a:t>“</a:t>
            </a:r>
            <a:endParaRPr lang="de-DE" altLang="x-none" sz="1800" i="1" dirty="0">
              <a:latin typeface="Calibri" charset="0"/>
            </a:endParaRPr>
          </a:p>
          <a:p>
            <a:pPr algn="just">
              <a:spcBef>
                <a:spcPts val="300"/>
              </a:spcBef>
            </a:pPr>
            <a:r>
              <a:rPr lang="de-DE" altLang="x-none" sz="1800" dirty="0">
                <a:latin typeface="Calibri" charset="0"/>
              </a:rPr>
              <a:t>Die </a:t>
            </a:r>
            <a:r>
              <a:rPr lang="de-DE" altLang="x-none" sz="1800" b="1" dirty="0">
                <a:latin typeface="Calibri" charset="0"/>
              </a:rPr>
              <a:t>Lösungswege</a:t>
            </a:r>
            <a:r>
              <a:rPr lang="de-DE" altLang="x-none" sz="1800" dirty="0">
                <a:latin typeface="Calibri" charset="0"/>
              </a:rPr>
              <a:t> werden im Anschluss mit Hilfe der Folien (Projektion)/Plakat vorgestellt, verglichen und besprochen:</a:t>
            </a:r>
          </a:p>
          <a:p>
            <a:pPr marL="742950" lvl="1" indent="-285750">
              <a:buClr>
                <a:srgbClr val="327A86"/>
              </a:buClr>
              <a:buFont typeface="Wingdings" panose="05000000000000000000" pitchFamily="2" charset="2"/>
              <a:buChar char="§"/>
            </a:pPr>
            <a:r>
              <a:rPr lang="de-DE" altLang="x-none" sz="1800" dirty="0">
                <a:latin typeface="Calibri" charset="0"/>
              </a:rPr>
              <a:t>Wo gibt es Gemeinsamkeiten? </a:t>
            </a:r>
          </a:p>
          <a:p>
            <a:pPr marL="742950" lvl="1" indent="-285750">
              <a:buClr>
                <a:srgbClr val="327A86"/>
              </a:buClr>
              <a:buFont typeface="Wingdings" panose="05000000000000000000" pitchFamily="2" charset="2"/>
              <a:buChar char="§"/>
            </a:pPr>
            <a:r>
              <a:rPr lang="de-DE" altLang="x-none" sz="1800" dirty="0">
                <a:latin typeface="Calibri" charset="0"/>
              </a:rPr>
              <a:t>Wo sind Unterschiede? </a:t>
            </a:r>
          </a:p>
          <a:p>
            <a:pPr marL="742950" lvl="1" indent="-285750">
              <a:buClr>
                <a:srgbClr val="327A86"/>
              </a:buClr>
              <a:buFont typeface="Wingdings" panose="05000000000000000000" pitchFamily="2" charset="2"/>
              <a:buChar char="§"/>
            </a:pPr>
            <a:r>
              <a:rPr lang="de-DE" altLang="x-none" sz="1800" dirty="0">
                <a:latin typeface="Calibri" charset="0"/>
              </a:rPr>
              <a:t>Welche Prozessbezogenen Kompetenzen wurden noch angesprochen? </a:t>
            </a:r>
          </a:p>
          <a:p>
            <a:pPr marL="742950" lvl="1" indent="-285750">
              <a:spcAft>
                <a:spcPts val="600"/>
              </a:spcAft>
              <a:buClr>
                <a:srgbClr val="327A86"/>
              </a:buClr>
              <a:buFont typeface="Wingdings" panose="05000000000000000000" pitchFamily="2" charset="2"/>
              <a:buChar char="§"/>
            </a:pPr>
            <a:r>
              <a:rPr lang="de-DE" altLang="x-none" sz="1800" dirty="0">
                <a:latin typeface="Calibri" charset="0"/>
              </a:rPr>
              <a:t>Worin unterscheidet sich diese Aufgabe von einer klassischen „Frage-Rechnung-Antwort</a:t>
            </a:r>
            <a:r>
              <a:rPr lang="de-DE" altLang="de-DE" sz="1800" dirty="0">
                <a:latin typeface="Calibri" charset="0"/>
              </a:rPr>
              <a:t>“</a:t>
            </a:r>
            <a:r>
              <a:rPr lang="de-DE" altLang="x-none" sz="1800" dirty="0">
                <a:latin typeface="Calibri" charset="0"/>
              </a:rPr>
              <a:t> -Aufgabe?</a:t>
            </a:r>
          </a:p>
          <a:p>
            <a:pPr algn="just"/>
            <a:r>
              <a:rPr lang="de-DE" altLang="x-none" sz="1800" dirty="0">
                <a:latin typeface="Calibri" charset="0"/>
              </a:rPr>
              <a:t>Im Anschluss werden die Lösungswege anhand verschiedener </a:t>
            </a:r>
            <a:r>
              <a:rPr lang="de-DE" altLang="x-none" sz="1800" b="1" dirty="0">
                <a:latin typeface="Calibri" charset="0"/>
              </a:rPr>
              <a:t>Veranschaulichungen zu Modellierungsprozessen</a:t>
            </a:r>
            <a:r>
              <a:rPr lang="de-DE" altLang="x-none" sz="1800" dirty="0">
                <a:latin typeface="Calibri" charset="0"/>
              </a:rPr>
              <a:t> analysiert (Müller &amp; Wittmann 1984; Grassmann, Mirwald, et al. 2010; Blum &amp; Leiß 2005).</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Inhaltsplatzhalter 4"/>
          <p:cNvSpPr>
            <a:spLocks noGrp="1"/>
          </p:cNvSpPr>
          <p:nvPr>
            <p:ph idx="17"/>
          </p:nvPr>
        </p:nvSpPr>
        <p:spPr>
          <a:prstGeom prst="rect">
            <a:avLst/>
          </a:prstGeom>
        </p:spPr>
        <p:txBody>
          <a:bodyPr/>
          <a:lstStyle/>
          <a:p>
            <a:r>
              <a:rPr lang="de-DE" b="1" dirty="0">
                <a:solidFill>
                  <a:schemeClr val="accent2"/>
                </a:solidFill>
              </a:rPr>
              <a:t>Diese Folie gehört mit zum Material und darf nicht entfernt werden.</a:t>
            </a:r>
          </a:p>
        </p:txBody>
      </p:sp>
      <p:sp>
        <p:nvSpPr>
          <p:cNvPr id="5" name="Titel 4"/>
          <p:cNvSpPr>
            <a:spLocks noGrp="1"/>
          </p:cNvSpPr>
          <p:nvPr>
            <p:ph type="title"/>
          </p:nvPr>
        </p:nvSpPr>
        <p:spPr/>
        <p:txBody>
          <a:bodyPr>
            <a:normAutofit/>
          </a:bodyPr>
          <a:lstStyle/>
          <a:p>
            <a:r>
              <a:rPr lang="de-DE" dirty="0"/>
              <a:t>Hinweise zu den Lizenzbedingungen</a:t>
            </a:r>
          </a:p>
        </p:txBody>
      </p:sp>
      <p:sp>
        <p:nvSpPr>
          <p:cNvPr id="13" name="Inhaltsplatzhalter 2"/>
          <p:cNvSpPr>
            <a:spLocks noGrp="1"/>
          </p:cNvSpPr>
          <p:nvPr>
            <p:ph idx="1"/>
          </p:nvPr>
        </p:nvSpPr>
        <p:spPr/>
        <p:txBody>
          <a:bodyPr>
            <a:normAutofit/>
          </a:bodyPr>
          <a:lstStyle/>
          <a:p>
            <a:r>
              <a:rPr lang="de-DE" dirty="0"/>
              <a:t>Dieses Material wurde von Elke Mirwald und Roland Rink für das Deutsche Zentrum für Lehrerbildung Mathematik (DZLM) konzipiert und kann, soweit nicht anderweitig gekennzeichnet, unter der </a:t>
            </a:r>
            <a:r>
              <a:rPr lang="de-DE" dirty="0">
                <a:solidFill>
                  <a:schemeClr val="accent1"/>
                </a:solidFill>
              </a:rPr>
              <a:t>Creative Commons Lizenz BY-SA: Namensnennung – Weitergabe unter gleichen Bedingungen 4.0 International </a:t>
            </a:r>
            <a:r>
              <a:rPr lang="de-DE" dirty="0"/>
              <a:t>weiterverwendet werden.</a:t>
            </a:r>
          </a:p>
          <a:p>
            <a:r>
              <a:rPr lang="de-DE" dirty="0"/>
              <a:t>Das bedeutet insbesondere: Alle Folien und Materialien können für Zwecke der Aus- und Fortbildung gerne genutzt werden – unter der Voraussetzung, dass immer die Quellenhinweise aufgeführt bleiben. </a:t>
            </a:r>
          </a:p>
          <a:p>
            <a:r>
              <a:rPr lang="de-DE" dirty="0"/>
              <a:t>Bildnachweise und Zitatquellen finden sich auf den jeweiligen Folien bzw. Zusatzmaterialien.</a:t>
            </a:r>
          </a:p>
          <a:p>
            <a:r>
              <a:rPr lang="de-DE" dirty="0"/>
              <a:t>Weitere Hinweise und Informationen zum DZLM finden Sie unter </a:t>
            </a:r>
            <a:r>
              <a:rPr lang="de-DE" dirty="0">
                <a:hlinkClick r:id="rId3"/>
              </a:rPr>
              <a:t>dzlm.de</a:t>
            </a:r>
            <a:r>
              <a:rPr lang="de-DE" dirty="0"/>
              <a:t>.</a:t>
            </a:r>
          </a:p>
        </p:txBody>
      </p:sp>
      <p:sp>
        <p:nvSpPr>
          <p:cNvPr id="12" name="Titel 1"/>
          <p:cNvSpPr txBox="1">
            <a:spLocks/>
          </p:cNvSpPr>
          <p:nvPr/>
        </p:nvSpPr>
        <p:spPr>
          <a:xfrm>
            <a:off x="323528" y="417587"/>
            <a:ext cx="8424936" cy="490861"/>
          </a:xfrm>
          <a:prstGeom prst="rect">
            <a:avLst/>
          </a:prstGeom>
        </p:spPr>
        <p:txBody>
          <a:bodyPr vert="horz" lIns="91440" tIns="45720" rIns="91440" bIns="45720" rtlCol="0" anchor="ctr">
            <a:normAutofit fontScale="97500" lnSpcReduction="10000"/>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endParaRPr lang="de-DE" kern="0" dirty="0"/>
          </a:p>
        </p:txBody>
      </p:sp>
      <p:pic>
        <p:nvPicPr>
          <p:cNvPr id="14" name="Bild 1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728850" y="548680"/>
            <a:ext cx="1091622" cy="393700"/>
          </a:xfrm>
          <a:prstGeom prst="rect">
            <a:avLst/>
          </a:prstGeom>
        </p:spPr>
      </p:pic>
      <p:sp>
        <p:nvSpPr>
          <p:cNvPr id="2" name="Textfeld 1"/>
          <p:cNvSpPr txBox="1"/>
          <p:nvPr/>
        </p:nvSpPr>
        <p:spPr>
          <a:xfrm>
            <a:off x="3275856" y="0"/>
            <a:ext cx="5866557" cy="307777"/>
          </a:xfrm>
          <a:prstGeom prst="rect">
            <a:avLst/>
          </a:prstGeom>
          <a:solidFill>
            <a:schemeClr val="accent3"/>
          </a:solidFill>
        </p:spPr>
        <p:txBody>
          <a:bodyPr wrap="square" rtlCol="0">
            <a:spAutoFit/>
          </a:bodyPr>
          <a:lstStyle/>
          <a:p>
            <a:endParaRPr lang="de-DE" sz="1400" dirty="0">
              <a:latin typeface="Calibri" panose="020F0502020204030204" pitchFamily="34" charset="0"/>
            </a:endParaRPr>
          </a:p>
        </p:txBody>
      </p:sp>
    </p:spTree>
    <p:extLst>
      <p:ext uri="{BB962C8B-B14F-4D97-AF65-F5344CB8AC3E}">
        <p14:creationId xmlns:p14="http://schemas.microsoft.com/office/powerpoint/2010/main" val="1019932316"/>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bwMode="auto">
          <a:xfrm>
            <a:off x="-468560" y="2348880"/>
            <a:ext cx="8424936" cy="2952328"/>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err="1">
              <a:solidFill>
                <a:schemeClr val="accent2"/>
              </a:solidFill>
              <a:latin typeface="Calibri" panose="020F0502020204030204" pitchFamily="34" charset="0"/>
            </a:endParaRPr>
          </a:p>
        </p:txBody>
      </p:sp>
      <p:sp>
        <p:nvSpPr>
          <p:cNvPr id="72707" name="Rechteck 2"/>
          <p:cNvSpPr>
            <a:spLocks noChangeArrowheads="1"/>
          </p:cNvSpPr>
          <p:nvPr/>
        </p:nvSpPr>
        <p:spPr bwMode="auto">
          <a:xfrm>
            <a:off x="395536" y="2492896"/>
            <a:ext cx="7200800"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eaLnBrk="1" hangingPunct="1">
              <a:spcBef>
                <a:spcPts val="0"/>
              </a:spcBef>
              <a:spcAft>
                <a:spcPts val="600"/>
              </a:spcAft>
              <a:buClr>
                <a:srgbClr val="327A86"/>
              </a:buClr>
            </a:pPr>
            <a:r>
              <a:rPr lang="de-DE" altLang="x-none" sz="2400" b="1" dirty="0">
                <a:solidFill>
                  <a:srgbClr val="000000"/>
                </a:solidFill>
                <a:latin typeface="Calibri" pitchFamily="34" charset="0"/>
                <a:cs typeface="Calibri" pitchFamily="34" charset="0"/>
              </a:rPr>
              <a:t>Gruppenarbeit:</a:t>
            </a:r>
          </a:p>
          <a:p>
            <a:pPr eaLnBrk="1" hangingPunct="1">
              <a:spcBef>
                <a:spcPts val="0"/>
              </a:spcBef>
              <a:spcAft>
                <a:spcPts val="600"/>
              </a:spcAft>
              <a:buClr>
                <a:srgbClr val="327A86"/>
              </a:buClr>
              <a:buFont typeface="Wingdings" pitchFamily="2" charset="2"/>
              <a:buChar char="§"/>
            </a:pPr>
            <a:r>
              <a:rPr lang="de-DE" altLang="x-none" sz="2400" dirty="0">
                <a:solidFill>
                  <a:srgbClr val="000000"/>
                </a:solidFill>
                <a:latin typeface="Calibri" pitchFamily="34" charset="0"/>
                <a:cs typeface="Calibri" pitchFamily="34" charset="0"/>
              </a:rPr>
              <a:t> Lösen Sie die folgende Aufgabe:</a:t>
            </a:r>
          </a:p>
          <a:p>
            <a:pPr lvl="1" algn="just" eaLnBrk="1" hangingPunct="1">
              <a:spcBef>
                <a:spcPts val="0"/>
              </a:spcBef>
            </a:pPr>
            <a:r>
              <a:rPr lang="de-DE" altLang="x-none" sz="2400" i="1" dirty="0">
                <a:solidFill>
                  <a:srgbClr val="000000"/>
                </a:solidFill>
                <a:latin typeface="Calibri" pitchFamily="34" charset="0"/>
                <a:cs typeface="Calibri" pitchFamily="34" charset="0"/>
              </a:rPr>
              <a:t>Wie viele Kühe bräuchte man, um Ihre Schule eine</a:t>
            </a:r>
          </a:p>
          <a:p>
            <a:pPr lvl="1" algn="just" eaLnBrk="1" hangingPunct="1">
              <a:spcBef>
                <a:spcPts val="0"/>
              </a:spcBef>
            </a:pPr>
            <a:r>
              <a:rPr lang="de-DE" altLang="x-none" sz="2400" i="1" dirty="0">
                <a:solidFill>
                  <a:srgbClr val="000000"/>
                </a:solidFill>
                <a:latin typeface="Calibri" pitchFamily="34" charset="0"/>
                <a:cs typeface="Calibri" pitchFamily="34" charset="0"/>
              </a:rPr>
              <a:t>Woche lang mit Milch zu versorgen?</a:t>
            </a:r>
            <a:endParaRPr lang="de-DE" altLang="ja-JP" sz="2400" i="1" dirty="0">
              <a:solidFill>
                <a:srgbClr val="000000"/>
              </a:solidFill>
              <a:latin typeface="Calibri" pitchFamily="34" charset="0"/>
              <a:cs typeface="Calibri" pitchFamily="34" charset="0"/>
            </a:endParaRPr>
          </a:p>
          <a:p>
            <a:pPr eaLnBrk="1" hangingPunct="1">
              <a:spcBef>
                <a:spcPct val="50000"/>
              </a:spcBef>
              <a:buClr>
                <a:srgbClr val="327A86"/>
              </a:buClr>
              <a:buFont typeface="Wingdings" pitchFamily="2" charset="2"/>
              <a:buChar char="§"/>
            </a:pPr>
            <a:r>
              <a:rPr lang="de-DE" altLang="x-none" sz="2400" dirty="0">
                <a:solidFill>
                  <a:srgbClr val="000000"/>
                </a:solidFill>
                <a:latin typeface="Calibri" pitchFamily="34" charset="0"/>
                <a:cs typeface="Calibri" pitchFamily="34" charset="0"/>
              </a:rPr>
              <a:t> Halten Sie Ihren Lösungsprozess bitte </a:t>
            </a:r>
            <a:r>
              <a:rPr lang="de-DE" altLang="x-none" sz="2400" b="1" dirty="0">
                <a:solidFill>
                  <a:srgbClr val="000000"/>
                </a:solidFill>
                <a:latin typeface="Calibri" pitchFamily="34" charset="0"/>
                <a:cs typeface="Calibri" pitchFamily="34" charset="0"/>
              </a:rPr>
              <a:t>ausführlich</a:t>
            </a:r>
            <a:r>
              <a:rPr lang="de-DE" altLang="x-none" sz="2400" dirty="0">
                <a:solidFill>
                  <a:srgbClr val="000000"/>
                </a:solidFill>
                <a:latin typeface="Calibri" pitchFamily="34" charset="0"/>
                <a:cs typeface="Calibri" pitchFamily="34" charset="0"/>
              </a:rPr>
              <a:t> fest</a:t>
            </a:r>
          </a:p>
          <a:p>
            <a:pPr eaLnBrk="1" hangingPunct="1">
              <a:spcBef>
                <a:spcPts val="0"/>
              </a:spcBef>
              <a:buClr>
                <a:srgbClr val="327A86"/>
              </a:buClr>
            </a:pPr>
            <a:r>
              <a:rPr lang="de-DE" altLang="x-none" sz="2400" dirty="0">
                <a:solidFill>
                  <a:srgbClr val="000000"/>
                </a:solidFill>
                <a:latin typeface="Calibri" pitchFamily="34" charset="0"/>
                <a:cs typeface="Calibri" pitchFamily="34" charset="0"/>
              </a:rPr>
              <a:t>   und präsentieren Sie diesen dann im Plenum.</a:t>
            </a:r>
          </a:p>
        </p:txBody>
      </p:sp>
      <p:sp>
        <p:nvSpPr>
          <p:cNvPr id="2" name="Titel 1"/>
          <p:cNvSpPr>
            <a:spLocks noGrp="1"/>
          </p:cNvSpPr>
          <p:nvPr>
            <p:ph type="title"/>
          </p:nvPr>
        </p:nvSpPr>
        <p:spPr/>
        <p:txBody>
          <a:bodyPr>
            <a:normAutofit fontScale="90000"/>
          </a:bodyPr>
          <a:lstStyle/>
          <a:p>
            <a:pPr lvl="0"/>
            <a:br>
              <a:rPr lang="de-DE" dirty="0"/>
            </a:br>
            <a:r>
              <a:rPr lang="de-DE" sz="2800" dirty="0"/>
              <a:t>Auftrag</a:t>
            </a:r>
            <a:br>
              <a:rPr lang="de-DE" dirty="0"/>
            </a:br>
            <a:endParaRPr lang="de-DE" dirty="0"/>
          </a:p>
        </p:txBody>
      </p:sp>
    </p:spTree>
    <p:extLst>
      <p:ext uri="{BB962C8B-B14F-4D97-AF65-F5344CB8AC3E}">
        <p14:creationId xmlns:p14="http://schemas.microsoft.com/office/powerpoint/2010/main" val="16705262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hteck 1"/>
          <p:cNvSpPr>
            <a:spLocks noChangeArrowheads="1"/>
          </p:cNvSpPr>
          <p:nvPr/>
        </p:nvSpPr>
        <p:spPr bwMode="auto">
          <a:xfrm>
            <a:off x="5148064" y="5949280"/>
            <a:ext cx="3600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algn="r" eaLnBrk="1" hangingPunct="1">
              <a:spcBef>
                <a:spcPct val="50000"/>
              </a:spcBef>
            </a:pPr>
            <a:r>
              <a:rPr lang="de-DE" altLang="x-none" sz="1800" dirty="0">
                <a:latin typeface="Calibri" pitchFamily="34" charset="0"/>
                <a:cs typeface="Calibri" pitchFamily="34" charset="0"/>
              </a:rPr>
              <a:t>Müller &amp; Wittmann 1984</a:t>
            </a:r>
            <a:br>
              <a:rPr lang="de-DE" altLang="x-none" sz="1800" dirty="0">
                <a:latin typeface="Calibri" pitchFamily="34" charset="0"/>
                <a:cs typeface="Calibri" pitchFamily="34" charset="0"/>
              </a:rPr>
            </a:br>
            <a:endParaRPr lang="de-DE" altLang="x-none" sz="1800" dirty="0">
              <a:latin typeface="Calibri" pitchFamily="34" charset="0"/>
              <a:cs typeface="Calibri" pitchFamily="34" charset="0"/>
            </a:endParaRPr>
          </a:p>
        </p:txBody>
      </p:sp>
      <p:sp>
        <p:nvSpPr>
          <p:cNvPr id="4" name="Rechteck 3"/>
          <p:cNvSpPr/>
          <p:nvPr/>
        </p:nvSpPr>
        <p:spPr>
          <a:xfrm>
            <a:off x="324000" y="417600"/>
            <a:ext cx="3405484" cy="477054"/>
          </a:xfrm>
          <a:prstGeom prst="rect">
            <a:avLst/>
          </a:prstGeom>
        </p:spPr>
        <p:txBody>
          <a:bodyPr wrap="none">
            <a:spAutoFit/>
          </a:bodyPr>
          <a:lstStyle/>
          <a:p>
            <a:r>
              <a:rPr lang="de-DE" altLang="x-none" sz="2500" b="1" dirty="0">
                <a:solidFill>
                  <a:srgbClr val="327A86"/>
                </a:solidFill>
                <a:latin typeface="Calibri" pitchFamily="34" charset="0"/>
                <a:cs typeface="Calibri" pitchFamily="34" charset="0"/>
              </a:rPr>
              <a:t>Modellierungskreisläufe</a:t>
            </a:r>
            <a:endParaRPr lang="de-DE" sz="2500" dirty="0"/>
          </a:p>
        </p:txBody>
      </p:sp>
      <p:sp>
        <p:nvSpPr>
          <p:cNvPr id="2" name="Textfeld 1">
            <a:extLst>
              <a:ext uri="{FF2B5EF4-FFF2-40B4-BE49-F238E27FC236}">
                <a16:creationId xmlns:a16="http://schemas.microsoft.com/office/drawing/2014/main" id="{08F05D66-5180-0A4B-8D8E-CF695DEC24F2}"/>
              </a:ext>
            </a:extLst>
          </p:cNvPr>
          <p:cNvSpPr txBox="1"/>
          <p:nvPr/>
        </p:nvSpPr>
        <p:spPr>
          <a:xfrm>
            <a:off x="1547664" y="2247156"/>
            <a:ext cx="1656184" cy="400110"/>
          </a:xfrm>
          <a:prstGeom prst="rect">
            <a:avLst/>
          </a:prstGeom>
          <a:noFill/>
        </p:spPr>
        <p:txBody>
          <a:bodyPr wrap="square" rtlCol="0">
            <a:spAutoFit/>
          </a:bodyPr>
          <a:lstStyle/>
          <a:p>
            <a:pPr marL="342900" indent="-342900" algn="ctr">
              <a:spcBef>
                <a:spcPts val="400"/>
              </a:spcBef>
            </a:pPr>
            <a:r>
              <a:rPr lang="de-DE" sz="2000" dirty="0">
                <a:latin typeface="Calibri"/>
                <a:cs typeface="Calibri"/>
              </a:rPr>
              <a:t>Situation</a:t>
            </a:r>
          </a:p>
        </p:txBody>
      </p:sp>
      <p:sp>
        <p:nvSpPr>
          <p:cNvPr id="7" name="Textfeld 6">
            <a:extLst>
              <a:ext uri="{FF2B5EF4-FFF2-40B4-BE49-F238E27FC236}">
                <a16:creationId xmlns:a16="http://schemas.microsoft.com/office/drawing/2014/main" id="{D1D8B873-6462-1941-8379-9C0B066A2544}"/>
              </a:ext>
            </a:extLst>
          </p:cNvPr>
          <p:cNvSpPr txBox="1"/>
          <p:nvPr/>
        </p:nvSpPr>
        <p:spPr>
          <a:xfrm>
            <a:off x="5364088" y="2247156"/>
            <a:ext cx="1080120" cy="400110"/>
          </a:xfrm>
          <a:prstGeom prst="rect">
            <a:avLst/>
          </a:prstGeom>
          <a:noFill/>
        </p:spPr>
        <p:txBody>
          <a:bodyPr wrap="square" rtlCol="0">
            <a:spAutoFit/>
          </a:bodyPr>
          <a:lstStyle/>
          <a:p>
            <a:pPr marL="342900" indent="-342900" algn="ctr">
              <a:spcBef>
                <a:spcPts val="400"/>
              </a:spcBef>
            </a:pPr>
            <a:r>
              <a:rPr lang="de-DE" sz="2000" dirty="0">
                <a:latin typeface="Calibri"/>
                <a:cs typeface="Calibri"/>
              </a:rPr>
              <a:t>Modell</a:t>
            </a:r>
          </a:p>
        </p:txBody>
      </p:sp>
      <p:sp>
        <p:nvSpPr>
          <p:cNvPr id="8" name="Textfeld 7">
            <a:extLst>
              <a:ext uri="{FF2B5EF4-FFF2-40B4-BE49-F238E27FC236}">
                <a16:creationId xmlns:a16="http://schemas.microsoft.com/office/drawing/2014/main" id="{E89F36EF-BCB0-714F-9A44-0812D7565414}"/>
              </a:ext>
            </a:extLst>
          </p:cNvPr>
          <p:cNvSpPr txBox="1"/>
          <p:nvPr/>
        </p:nvSpPr>
        <p:spPr>
          <a:xfrm>
            <a:off x="1424179" y="4198090"/>
            <a:ext cx="1944216" cy="759182"/>
          </a:xfrm>
          <a:prstGeom prst="rect">
            <a:avLst/>
          </a:prstGeom>
          <a:noFill/>
        </p:spPr>
        <p:txBody>
          <a:bodyPr wrap="square" rtlCol="0">
            <a:spAutoFit/>
          </a:bodyPr>
          <a:lstStyle/>
          <a:p>
            <a:pPr marL="342900" indent="-342900" algn="ctr">
              <a:spcBef>
                <a:spcPts val="400"/>
              </a:spcBef>
            </a:pPr>
            <a:r>
              <a:rPr lang="de-DE" sz="2000" dirty="0">
                <a:latin typeface="Calibri"/>
                <a:cs typeface="Calibri"/>
              </a:rPr>
              <a:t>Folgen für </a:t>
            </a:r>
          </a:p>
          <a:p>
            <a:pPr marL="342900" indent="-342900" algn="ctr">
              <a:spcBef>
                <a:spcPts val="400"/>
              </a:spcBef>
            </a:pPr>
            <a:r>
              <a:rPr lang="de-DE" sz="2000" dirty="0">
                <a:latin typeface="Calibri"/>
                <a:cs typeface="Calibri"/>
              </a:rPr>
              <a:t>die Situation</a:t>
            </a:r>
          </a:p>
        </p:txBody>
      </p:sp>
      <p:sp>
        <p:nvSpPr>
          <p:cNvPr id="9" name="Textfeld 8">
            <a:extLst>
              <a:ext uri="{FF2B5EF4-FFF2-40B4-BE49-F238E27FC236}">
                <a16:creationId xmlns:a16="http://schemas.microsoft.com/office/drawing/2014/main" id="{324F1A90-AD41-1A45-8D4F-EB32F027C7C7}"/>
              </a:ext>
            </a:extLst>
          </p:cNvPr>
          <p:cNvSpPr txBox="1"/>
          <p:nvPr/>
        </p:nvSpPr>
        <p:spPr>
          <a:xfrm>
            <a:off x="5004048" y="4221088"/>
            <a:ext cx="1805329" cy="759182"/>
          </a:xfrm>
          <a:prstGeom prst="rect">
            <a:avLst/>
          </a:prstGeom>
          <a:noFill/>
        </p:spPr>
        <p:txBody>
          <a:bodyPr wrap="square" rtlCol="0">
            <a:spAutoFit/>
          </a:bodyPr>
          <a:lstStyle/>
          <a:p>
            <a:pPr marL="342900" indent="-342900" algn="ctr">
              <a:spcBef>
                <a:spcPts val="400"/>
              </a:spcBef>
            </a:pPr>
            <a:r>
              <a:rPr lang="de-DE" sz="2000" dirty="0">
                <a:latin typeface="Calibri"/>
                <a:cs typeface="Calibri"/>
              </a:rPr>
              <a:t>Folgerungen </a:t>
            </a:r>
          </a:p>
          <a:p>
            <a:pPr marL="342900" indent="-342900" algn="ctr">
              <a:spcBef>
                <a:spcPts val="400"/>
              </a:spcBef>
            </a:pPr>
            <a:r>
              <a:rPr lang="de-DE" sz="2000" i="1" dirty="0">
                <a:latin typeface="Calibri"/>
                <a:cs typeface="Calibri"/>
              </a:rPr>
              <a:t>im Modell</a:t>
            </a:r>
          </a:p>
        </p:txBody>
      </p:sp>
      <p:sp>
        <p:nvSpPr>
          <p:cNvPr id="10" name="Textfeld 9">
            <a:extLst>
              <a:ext uri="{FF2B5EF4-FFF2-40B4-BE49-F238E27FC236}">
                <a16:creationId xmlns:a16="http://schemas.microsoft.com/office/drawing/2014/main" id="{72B64C8E-1756-5243-BA7E-5C8F8BA7D28C}"/>
              </a:ext>
            </a:extLst>
          </p:cNvPr>
          <p:cNvSpPr txBox="1"/>
          <p:nvPr/>
        </p:nvSpPr>
        <p:spPr>
          <a:xfrm>
            <a:off x="3102574" y="1988840"/>
            <a:ext cx="1973482" cy="400110"/>
          </a:xfrm>
          <a:prstGeom prst="rect">
            <a:avLst/>
          </a:prstGeom>
          <a:noFill/>
        </p:spPr>
        <p:txBody>
          <a:bodyPr wrap="square" rtlCol="0">
            <a:spAutoFit/>
          </a:bodyPr>
          <a:lstStyle/>
          <a:p>
            <a:pPr marL="342900" indent="-342900" algn="ctr">
              <a:spcBef>
                <a:spcPts val="400"/>
              </a:spcBef>
            </a:pPr>
            <a:r>
              <a:rPr lang="de-DE" sz="2000" dirty="0">
                <a:latin typeface="Calibri"/>
                <a:cs typeface="Calibri"/>
              </a:rPr>
              <a:t>Modellbilden</a:t>
            </a:r>
          </a:p>
        </p:txBody>
      </p:sp>
      <p:sp>
        <p:nvSpPr>
          <p:cNvPr id="11" name="Textfeld 10">
            <a:extLst>
              <a:ext uri="{FF2B5EF4-FFF2-40B4-BE49-F238E27FC236}">
                <a16:creationId xmlns:a16="http://schemas.microsoft.com/office/drawing/2014/main" id="{AA0D3363-A251-8845-BC88-21BA53022449}"/>
              </a:ext>
            </a:extLst>
          </p:cNvPr>
          <p:cNvSpPr txBox="1"/>
          <p:nvPr/>
        </p:nvSpPr>
        <p:spPr>
          <a:xfrm>
            <a:off x="3214874" y="4130397"/>
            <a:ext cx="1933190" cy="400110"/>
          </a:xfrm>
          <a:prstGeom prst="rect">
            <a:avLst/>
          </a:prstGeom>
          <a:noFill/>
        </p:spPr>
        <p:txBody>
          <a:bodyPr wrap="square" rtlCol="0">
            <a:spAutoFit/>
          </a:bodyPr>
          <a:lstStyle/>
          <a:p>
            <a:pPr marL="342900" indent="-342900" algn="ctr">
              <a:spcBef>
                <a:spcPts val="400"/>
              </a:spcBef>
            </a:pPr>
            <a:r>
              <a:rPr lang="de-DE" sz="2000" dirty="0">
                <a:latin typeface="Calibri"/>
                <a:cs typeface="Calibri"/>
              </a:rPr>
              <a:t>Interpretieren</a:t>
            </a:r>
          </a:p>
        </p:txBody>
      </p:sp>
      <p:sp>
        <p:nvSpPr>
          <p:cNvPr id="12" name="Textfeld 11">
            <a:extLst>
              <a:ext uri="{FF2B5EF4-FFF2-40B4-BE49-F238E27FC236}">
                <a16:creationId xmlns:a16="http://schemas.microsoft.com/office/drawing/2014/main" id="{B859654A-260E-EF48-B04D-1CB65045B6CA}"/>
              </a:ext>
            </a:extLst>
          </p:cNvPr>
          <p:cNvSpPr txBox="1"/>
          <p:nvPr/>
        </p:nvSpPr>
        <p:spPr>
          <a:xfrm>
            <a:off x="5929869" y="3123253"/>
            <a:ext cx="2170523" cy="759182"/>
          </a:xfrm>
          <a:prstGeom prst="rect">
            <a:avLst/>
          </a:prstGeom>
          <a:noFill/>
        </p:spPr>
        <p:txBody>
          <a:bodyPr wrap="square" rtlCol="0">
            <a:spAutoFit/>
          </a:bodyPr>
          <a:lstStyle/>
          <a:p>
            <a:pPr marL="342900" indent="-342900" algn="ctr">
              <a:spcBef>
                <a:spcPts val="400"/>
              </a:spcBef>
            </a:pPr>
            <a:r>
              <a:rPr lang="de-DE" sz="2000" dirty="0">
                <a:latin typeface="Calibri"/>
                <a:cs typeface="Calibri"/>
              </a:rPr>
              <a:t>Datenverarbeitung </a:t>
            </a:r>
          </a:p>
          <a:p>
            <a:pPr marL="342900" indent="-342900" algn="ctr">
              <a:spcBef>
                <a:spcPts val="400"/>
              </a:spcBef>
            </a:pPr>
            <a:r>
              <a:rPr lang="de-DE" sz="2000" dirty="0">
                <a:latin typeface="Calibri"/>
                <a:cs typeface="Calibri"/>
              </a:rPr>
              <a:t>im Modell</a:t>
            </a:r>
          </a:p>
        </p:txBody>
      </p:sp>
      <p:cxnSp>
        <p:nvCxnSpPr>
          <p:cNvPr id="18" name="Gerade Verbindung mit Pfeil 17">
            <a:extLst>
              <a:ext uri="{FF2B5EF4-FFF2-40B4-BE49-F238E27FC236}">
                <a16:creationId xmlns:a16="http://schemas.microsoft.com/office/drawing/2014/main" id="{2048E4A1-1E7E-0B4A-BF0C-727859530676}"/>
              </a:ext>
            </a:extLst>
          </p:cNvPr>
          <p:cNvCxnSpPr>
            <a:cxnSpLocks/>
          </p:cNvCxnSpPr>
          <p:nvPr/>
        </p:nvCxnSpPr>
        <p:spPr bwMode="auto">
          <a:xfrm flipH="1">
            <a:off x="3267804" y="4550616"/>
            <a:ext cx="1736244" cy="228"/>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cxnSp>
        <p:nvCxnSpPr>
          <p:cNvPr id="38" name="Gerade Verbindung mit Pfeil 37">
            <a:extLst>
              <a:ext uri="{FF2B5EF4-FFF2-40B4-BE49-F238E27FC236}">
                <a16:creationId xmlns:a16="http://schemas.microsoft.com/office/drawing/2014/main" id="{EB7DF22C-54C1-ED47-8B4C-235FED8A569B}"/>
              </a:ext>
            </a:extLst>
          </p:cNvPr>
          <p:cNvCxnSpPr>
            <a:cxnSpLocks/>
          </p:cNvCxnSpPr>
          <p:nvPr/>
        </p:nvCxnSpPr>
        <p:spPr bwMode="auto">
          <a:xfrm>
            <a:off x="3275856" y="2421971"/>
            <a:ext cx="1691805" cy="0"/>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cxnSp>
        <p:nvCxnSpPr>
          <p:cNvPr id="44" name="Gerade Verbindung mit Pfeil 43">
            <a:extLst>
              <a:ext uri="{FF2B5EF4-FFF2-40B4-BE49-F238E27FC236}">
                <a16:creationId xmlns:a16="http://schemas.microsoft.com/office/drawing/2014/main" id="{276E2A4F-1E98-9344-A09E-29A02F34D3C0}"/>
              </a:ext>
            </a:extLst>
          </p:cNvPr>
          <p:cNvCxnSpPr>
            <a:cxnSpLocks/>
          </p:cNvCxnSpPr>
          <p:nvPr/>
        </p:nvCxnSpPr>
        <p:spPr bwMode="auto">
          <a:xfrm>
            <a:off x="5907720" y="2946331"/>
            <a:ext cx="0" cy="1189008"/>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sp>
        <p:nvSpPr>
          <p:cNvPr id="46" name="Textfeld 45">
            <a:extLst>
              <a:ext uri="{FF2B5EF4-FFF2-40B4-BE49-F238E27FC236}">
                <a16:creationId xmlns:a16="http://schemas.microsoft.com/office/drawing/2014/main" id="{A2D3FD18-CEC1-E74C-9499-431A0835F53A}"/>
              </a:ext>
            </a:extLst>
          </p:cNvPr>
          <p:cNvSpPr txBox="1"/>
          <p:nvPr/>
        </p:nvSpPr>
        <p:spPr>
          <a:xfrm>
            <a:off x="1329077" y="5286462"/>
            <a:ext cx="2170523" cy="400110"/>
          </a:xfrm>
          <a:prstGeom prst="rect">
            <a:avLst/>
          </a:prstGeom>
          <a:noFill/>
        </p:spPr>
        <p:txBody>
          <a:bodyPr wrap="square" rtlCol="0">
            <a:spAutoFit/>
          </a:bodyPr>
          <a:lstStyle/>
          <a:p>
            <a:pPr marL="342900" indent="-342900" algn="ctr">
              <a:spcBef>
                <a:spcPts val="400"/>
              </a:spcBef>
            </a:pPr>
            <a:r>
              <a:rPr lang="de-DE" sz="2000" b="1" dirty="0">
                <a:latin typeface="Calibri"/>
                <a:cs typeface="Calibri"/>
              </a:rPr>
              <a:t>Sachebene</a:t>
            </a:r>
          </a:p>
        </p:txBody>
      </p:sp>
      <p:sp>
        <p:nvSpPr>
          <p:cNvPr id="47" name="Textfeld 46">
            <a:extLst>
              <a:ext uri="{FF2B5EF4-FFF2-40B4-BE49-F238E27FC236}">
                <a16:creationId xmlns:a16="http://schemas.microsoft.com/office/drawing/2014/main" id="{CC8ED990-2D62-6B4B-A386-E56D52871C1C}"/>
              </a:ext>
            </a:extLst>
          </p:cNvPr>
          <p:cNvSpPr txBox="1"/>
          <p:nvPr/>
        </p:nvSpPr>
        <p:spPr>
          <a:xfrm>
            <a:off x="4890894" y="5286717"/>
            <a:ext cx="2170523" cy="400110"/>
          </a:xfrm>
          <a:prstGeom prst="rect">
            <a:avLst/>
          </a:prstGeom>
          <a:noFill/>
        </p:spPr>
        <p:txBody>
          <a:bodyPr wrap="square" rtlCol="0">
            <a:spAutoFit/>
          </a:bodyPr>
          <a:lstStyle/>
          <a:p>
            <a:pPr marL="342900" indent="-342900" algn="ctr">
              <a:spcBef>
                <a:spcPts val="400"/>
              </a:spcBef>
            </a:pPr>
            <a:r>
              <a:rPr lang="de-DE" sz="2000" b="1" dirty="0" err="1">
                <a:latin typeface="Calibri"/>
                <a:cs typeface="Calibri"/>
              </a:rPr>
              <a:t>Entwurfebene</a:t>
            </a:r>
            <a:endParaRPr lang="de-DE" sz="2000" b="1" dirty="0">
              <a:latin typeface="Calibri"/>
              <a:cs typeface="Calibri"/>
            </a:endParaRPr>
          </a:p>
        </p:txBody>
      </p:sp>
      <p:sp>
        <p:nvSpPr>
          <p:cNvPr id="45" name="Abgerundetes Rechteck 44">
            <a:extLst>
              <a:ext uri="{FF2B5EF4-FFF2-40B4-BE49-F238E27FC236}">
                <a16:creationId xmlns:a16="http://schemas.microsoft.com/office/drawing/2014/main" id="{9BC44EEB-8CA0-2549-A12C-EDE234494882}"/>
              </a:ext>
            </a:extLst>
          </p:cNvPr>
          <p:cNvSpPr/>
          <p:nvPr/>
        </p:nvSpPr>
        <p:spPr bwMode="auto">
          <a:xfrm>
            <a:off x="1618763" y="4147685"/>
            <a:ext cx="1505025" cy="866318"/>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49" name="Abgerundetes Rechteck 48">
            <a:extLst>
              <a:ext uri="{FF2B5EF4-FFF2-40B4-BE49-F238E27FC236}">
                <a16:creationId xmlns:a16="http://schemas.microsoft.com/office/drawing/2014/main" id="{A0901AA3-4861-E445-B9E5-24989F4BD3DF}"/>
              </a:ext>
            </a:extLst>
          </p:cNvPr>
          <p:cNvSpPr/>
          <p:nvPr/>
        </p:nvSpPr>
        <p:spPr bwMode="auto">
          <a:xfrm>
            <a:off x="5155207" y="4168245"/>
            <a:ext cx="1505025" cy="866318"/>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50" name="Abgerundetes Rechteck 49">
            <a:extLst>
              <a:ext uri="{FF2B5EF4-FFF2-40B4-BE49-F238E27FC236}">
                <a16:creationId xmlns:a16="http://schemas.microsoft.com/office/drawing/2014/main" id="{7E11FE93-C7FC-D247-BCEE-53722BF7DF51}"/>
              </a:ext>
            </a:extLst>
          </p:cNvPr>
          <p:cNvSpPr/>
          <p:nvPr/>
        </p:nvSpPr>
        <p:spPr bwMode="auto">
          <a:xfrm>
            <a:off x="5183685" y="2010227"/>
            <a:ext cx="1505025" cy="866318"/>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51" name="Abgerundetes Rechteck 50">
            <a:extLst>
              <a:ext uri="{FF2B5EF4-FFF2-40B4-BE49-F238E27FC236}">
                <a16:creationId xmlns:a16="http://schemas.microsoft.com/office/drawing/2014/main" id="{1C11C21C-FAC3-EC44-B169-47875E480B32}"/>
              </a:ext>
            </a:extLst>
          </p:cNvPr>
          <p:cNvSpPr/>
          <p:nvPr/>
        </p:nvSpPr>
        <p:spPr bwMode="auto">
          <a:xfrm>
            <a:off x="1597549" y="2010227"/>
            <a:ext cx="1505025" cy="866318"/>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Calibri" panose="020F0502020204030204" pitchFamily="34" charset="0"/>
              </a:rPr>
              <a:t>         </a:t>
            </a:r>
          </a:p>
        </p:txBody>
      </p:sp>
    </p:spTree>
    <p:extLst>
      <p:ext uri="{BB962C8B-B14F-4D97-AF65-F5344CB8AC3E}">
        <p14:creationId xmlns:p14="http://schemas.microsoft.com/office/powerpoint/2010/main" val="3124634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feld 1"/>
          <p:cNvSpPr txBox="1">
            <a:spLocks noChangeArrowheads="1"/>
          </p:cNvSpPr>
          <p:nvPr/>
        </p:nvSpPr>
        <p:spPr bwMode="auto">
          <a:xfrm>
            <a:off x="5337595" y="6021288"/>
            <a:ext cx="352839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algn="r" eaLnBrk="1" hangingPunct="1">
              <a:spcBef>
                <a:spcPts val="0"/>
              </a:spcBef>
            </a:pPr>
            <a:r>
              <a:rPr lang="de-DE" altLang="x-none" sz="1800" dirty="0">
                <a:latin typeface="Calibri" pitchFamily="34" charset="0"/>
                <a:cs typeface="Calibri" pitchFamily="34" charset="0"/>
              </a:rPr>
              <a:t>Blum 1985</a:t>
            </a:r>
          </a:p>
          <a:p>
            <a:pPr algn="r" eaLnBrk="1" hangingPunct="1">
              <a:spcBef>
                <a:spcPts val="0"/>
              </a:spcBef>
            </a:pPr>
            <a:r>
              <a:rPr lang="de-DE" altLang="x-none" sz="1800" dirty="0">
                <a:latin typeface="Calibri" pitchFamily="34" charset="0"/>
                <a:cs typeface="Calibri" pitchFamily="34" charset="0"/>
              </a:rPr>
              <a:t>Franke &amp; </a:t>
            </a:r>
            <a:r>
              <a:rPr lang="de-DE" altLang="x-none" sz="1800" dirty="0" err="1">
                <a:latin typeface="Calibri" pitchFamily="34" charset="0"/>
                <a:cs typeface="Calibri" pitchFamily="34" charset="0"/>
              </a:rPr>
              <a:t>Ruwisch</a:t>
            </a:r>
            <a:r>
              <a:rPr lang="de-DE" altLang="x-none" sz="1800" dirty="0">
                <a:latin typeface="Calibri" pitchFamily="34" charset="0"/>
                <a:cs typeface="Calibri" pitchFamily="34" charset="0"/>
              </a:rPr>
              <a:t> 2010</a:t>
            </a:r>
          </a:p>
        </p:txBody>
      </p:sp>
      <p:sp>
        <p:nvSpPr>
          <p:cNvPr id="4" name="Rechteck 3"/>
          <p:cNvSpPr/>
          <p:nvPr/>
        </p:nvSpPr>
        <p:spPr>
          <a:xfrm>
            <a:off x="324000" y="417600"/>
            <a:ext cx="3405484" cy="477054"/>
          </a:xfrm>
          <a:prstGeom prst="rect">
            <a:avLst/>
          </a:prstGeom>
        </p:spPr>
        <p:txBody>
          <a:bodyPr wrap="none">
            <a:spAutoFit/>
          </a:bodyPr>
          <a:lstStyle/>
          <a:p>
            <a:r>
              <a:rPr lang="de-DE" altLang="x-none" sz="2500" b="1" dirty="0">
                <a:solidFill>
                  <a:srgbClr val="327A86"/>
                </a:solidFill>
                <a:latin typeface="Calibri" pitchFamily="34" charset="0"/>
                <a:cs typeface="Calibri" pitchFamily="34" charset="0"/>
              </a:rPr>
              <a:t>Modellierungskreisläufe</a:t>
            </a:r>
            <a:endParaRPr lang="de-DE" sz="2500" dirty="0"/>
          </a:p>
        </p:txBody>
      </p:sp>
      <p:sp>
        <p:nvSpPr>
          <p:cNvPr id="2" name="Oval 1">
            <a:extLst>
              <a:ext uri="{FF2B5EF4-FFF2-40B4-BE49-F238E27FC236}">
                <a16:creationId xmlns:a16="http://schemas.microsoft.com/office/drawing/2014/main" id="{49DF4C16-5DF9-BF48-9401-D139201E1E75}"/>
              </a:ext>
            </a:extLst>
          </p:cNvPr>
          <p:cNvSpPr/>
          <p:nvPr/>
        </p:nvSpPr>
        <p:spPr bwMode="auto">
          <a:xfrm>
            <a:off x="1291730" y="2642705"/>
            <a:ext cx="319557" cy="288032"/>
          </a:xfrm>
          <a:prstGeom prst="ellipse">
            <a:avLst/>
          </a:prstGeom>
          <a:solidFill>
            <a:srgbClr val="737373"/>
          </a:solidFill>
          <a:ln w="9525" cap="flat" cmpd="sng" algn="ctr">
            <a:solidFill>
              <a:srgbClr val="73737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3" name="Abgerundetes Rechteck 2">
            <a:extLst>
              <a:ext uri="{FF2B5EF4-FFF2-40B4-BE49-F238E27FC236}">
                <a16:creationId xmlns:a16="http://schemas.microsoft.com/office/drawing/2014/main" id="{7030CC0A-02AC-4344-AFCB-C68AD1C506DE}"/>
              </a:ext>
            </a:extLst>
          </p:cNvPr>
          <p:cNvSpPr/>
          <p:nvPr/>
        </p:nvSpPr>
        <p:spPr bwMode="auto">
          <a:xfrm>
            <a:off x="4045018" y="4382138"/>
            <a:ext cx="273284" cy="254649"/>
          </a:xfrm>
          <a:prstGeom prst="roundRect">
            <a:avLst/>
          </a:prstGeom>
          <a:solidFill>
            <a:srgbClr val="737373"/>
          </a:solidFill>
          <a:ln w="9525" cap="flat" cmpd="sng" algn="ctr">
            <a:solidFill>
              <a:srgbClr val="73737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7" name="Regelmäßiges Fünfeck 6">
            <a:extLst>
              <a:ext uri="{FF2B5EF4-FFF2-40B4-BE49-F238E27FC236}">
                <a16:creationId xmlns:a16="http://schemas.microsoft.com/office/drawing/2014/main" id="{2E94208E-D226-8140-931A-8805F28A38BC}"/>
              </a:ext>
            </a:extLst>
          </p:cNvPr>
          <p:cNvSpPr/>
          <p:nvPr/>
        </p:nvSpPr>
        <p:spPr bwMode="auto">
          <a:xfrm>
            <a:off x="1291731" y="4298889"/>
            <a:ext cx="319557" cy="337898"/>
          </a:xfrm>
          <a:prstGeom prst="pentagon">
            <a:avLst/>
          </a:prstGeom>
          <a:solidFill>
            <a:srgbClr val="737373"/>
          </a:solidFill>
          <a:ln w="9525" cap="flat" cmpd="sng" algn="ctr">
            <a:solidFill>
              <a:srgbClr val="737373">
                <a:alpha val="99000"/>
              </a:srgb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10" name="Oval 9">
            <a:extLst>
              <a:ext uri="{FF2B5EF4-FFF2-40B4-BE49-F238E27FC236}">
                <a16:creationId xmlns:a16="http://schemas.microsoft.com/office/drawing/2014/main" id="{5BF7921A-6B9F-2E48-BF89-4CBD66C61902}"/>
              </a:ext>
            </a:extLst>
          </p:cNvPr>
          <p:cNvSpPr/>
          <p:nvPr/>
        </p:nvSpPr>
        <p:spPr bwMode="auto">
          <a:xfrm>
            <a:off x="4102277" y="2678699"/>
            <a:ext cx="319557" cy="288032"/>
          </a:xfrm>
          <a:prstGeom prst="ellipse">
            <a:avLst/>
          </a:prstGeom>
          <a:solidFill>
            <a:srgbClr val="737373"/>
          </a:solidFill>
          <a:ln w="9525" cap="flat" cmpd="sng" algn="ctr">
            <a:solidFill>
              <a:srgbClr val="73737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12" name="Bogen 11">
            <a:extLst>
              <a:ext uri="{FF2B5EF4-FFF2-40B4-BE49-F238E27FC236}">
                <a16:creationId xmlns:a16="http://schemas.microsoft.com/office/drawing/2014/main" id="{BBCC2662-2399-5C4E-8515-626EFD5137BF}"/>
              </a:ext>
            </a:extLst>
          </p:cNvPr>
          <p:cNvSpPr/>
          <p:nvPr/>
        </p:nvSpPr>
        <p:spPr bwMode="auto">
          <a:xfrm rot="5400000" flipH="1">
            <a:off x="2352182" y="1735592"/>
            <a:ext cx="990212" cy="2264173"/>
          </a:xfrm>
          <a:prstGeom prst="arc">
            <a:avLst>
              <a:gd name="adj1" fmla="val 16727266"/>
              <a:gd name="adj2" fmla="val 4443002"/>
            </a:avLst>
          </a:prstGeom>
          <a:noFill/>
          <a:ln w="38100" cap="flat" cmpd="sng" algn="ctr">
            <a:solidFill>
              <a:srgbClr val="737373"/>
            </a:solidFill>
            <a:prstDash val="solid"/>
            <a:round/>
            <a:headEnd type="triangl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15" name="Bogen 14">
            <a:extLst>
              <a:ext uri="{FF2B5EF4-FFF2-40B4-BE49-F238E27FC236}">
                <a16:creationId xmlns:a16="http://schemas.microsoft.com/office/drawing/2014/main" id="{CB674CE2-3A61-8541-A522-99A7A4A487C6}"/>
              </a:ext>
            </a:extLst>
          </p:cNvPr>
          <p:cNvSpPr/>
          <p:nvPr/>
        </p:nvSpPr>
        <p:spPr bwMode="auto">
          <a:xfrm rot="5400000" flipV="1">
            <a:off x="2479022" y="3335752"/>
            <a:ext cx="990212" cy="2264173"/>
          </a:xfrm>
          <a:prstGeom prst="arc">
            <a:avLst>
              <a:gd name="adj1" fmla="val 16727266"/>
              <a:gd name="adj2" fmla="val 4443002"/>
            </a:avLst>
          </a:prstGeom>
          <a:noFill/>
          <a:ln w="38100" cap="flat" cmpd="sng" algn="ctr">
            <a:solidFill>
              <a:srgbClr val="737373"/>
            </a:solidFill>
            <a:prstDash val="solid"/>
            <a:round/>
            <a:headEnd type="triangl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16" name="Bogen 15">
            <a:extLst>
              <a:ext uri="{FF2B5EF4-FFF2-40B4-BE49-F238E27FC236}">
                <a16:creationId xmlns:a16="http://schemas.microsoft.com/office/drawing/2014/main" id="{EDA33991-DDB0-C94E-945F-239CF5295C3C}"/>
              </a:ext>
            </a:extLst>
          </p:cNvPr>
          <p:cNvSpPr/>
          <p:nvPr/>
        </p:nvSpPr>
        <p:spPr bwMode="auto">
          <a:xfrm rot="10537246" flipV="1">
            <a:off x="1214895" y="3165332"/>
            <a:ext cx="746934" cy="962429"/>
          </a:xfrm>
          <a:prstGeom prst="arc">
            <a:avLst>
              <a:gd name="adj1" fmla="val 18176834"/>
              <a:gd name="adj2" fmla="val 3275449"/>
            </a:avLst>
          </a:prstGeom>
          <a:noFill/>
          <a:ln w="38100" cap="flat" cmpd="sng" algn="ctr">
            <a:solidFill>
              <a:srgbClr val="737373"/>
            </a:solidFill>
            <a:prstDash val="solid"/>
            <a:round/>
            <a:headEnd type="triangl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18" name="Bogen 17">
            <a:extLst>
              <a:ext uri="{FF2B5EF4-FFF2-40B4-BE49-F238E27FC236}">
                <a16:creationId xmlns:a16="http://schemas.microsoft.com/office/drawing/2014/main" id="{3E58DF45-3876-6646-8BBA-E2BE85E480FC}"/>
              </a:ext>
            </a:extLst>
          </p:cNvPr>
          <p:cNvSpPr/>
          <p:nvPr/>
        </p:nvSpPr>
        <p:spPr bwMode="auto">
          <a:xfrm rot="10537246" flipH="1">
            <a:off x="3671551" y="3200917"/>
            <a:ext cx="746934" cy="962429"/>
          </a:xfrm>
          <a:prstGeom prst="arc">
            <a:avLst>
              <a:gd name="adj1" fmla="val 18176834"/>
              <a:gd name="adj2" fmla="val 3275449"/>
            </a:avLst>
          </a:prstGeom>
          <a:noFill/>
          <a:ln w="38100" cap="flat" cmpd="sng" algn="ctr">
            <a:solidFill>
              <a:srgbClr val="737373"/>
            </a:solidFill>
            <a:prstDash val="solid"/>
            <a:round/>
            <a:headEnd type="triangl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28" name="Freihandform 27">
            <a:extLst>
              <a:ext uri="{FF2B5EF4-FFF2-40B4-BE49-F238E27FC236}">
                <a16:creationId xmlns:a16="http://schemas.microsoft.com/office/drawing/2014/main" id="{2BB9E958-453B-0149-A9D4-486CE394037F}"/>
              </a:ext>
            </a:extLst>
          </p:cNvPr>
          <p:cNvSpPr/>
          <p:nvPr/>
        </p:nvSpPr>
        <p:spPr bwMode="auto">
          <a:xfrm>
            <a:off x="1700473" y="3290777"/>
            <a:ext cx="2148845" cy="1106755"/>
          </a:xfrm>
          <a:custGeom>
            <a:avLst/>
            <a:gdLst>
              <a:gd name="connsiteX0" fmla="*/ 0 w 1596044"/>
              <a:gd name="connsiteY0" fmla="*/ 0 h 906088"/>
              <a:gd name="connsiteX1" fmla="*/ 349135 w 1596044"/>
              <a:gd name="connsiteY1" fmla="*/ 482139 h 906088"/>
              <a:gd name="connsiteX2" fmla="*/ 1596044 w 1596044"/>
              <a:gd name="connsiteY2" fmla="*/ 906088 h 906088"/>
            </a:gdLst>
            <a:ahLst/>
            <a:cxnLst>
              <a:cxn ang="0">
                <a:pos x="connsiteX0" y="connsiteY0"/>
              </a:cxn>
              <a:cxn ang="0">
                <a:pos x="connsiteX1" y="connsiteY1"/>
              </a:cxn>
              <a:cxn ang="0">
                <a:pos x="connsiteX2" y="connsiteY2"/>
              </a:cxn>
            </a:cxnLst>
            <a:rect l="l" t="t" r="r" b="b"/>
            <a:pathLst>
              <a:path w="1596044" h="906088">
                <a:moveTo>
                  <a:pt x="0" y="0"/>
                </a:moveTo>
                <a:cubicBezTo>
                  <a:pt x="41564" y="165562"/>
                  <a:pt x="83128" y="331124"/>
                  <a:pt x="349135" y="482139"/>
                </a:cubicBezTo>
                <a:cubicBezTo>
                  <a:pt x="615142" y="633154"/>
                  <a:pt x="1105593" y="769621"/>
                  <a:pt x="1596044" y="906088"/>
                </a:cubicBezTo>
              </a:path>
            </a:pathLst>
          </a:custGeom>
          <a:noFill/>
          <a:ln w="38100" cap="flat" cmpd="sng" algn="ctr">
            <a:solidFill>
              <a:srgbClr val="737373"/>
            </a:solidFill>
            <a:prstDash val="sysDot"/>
            <a:round/>
            <a:headEnd type="triangl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29" name="Textfeld 28">
            <a:extLst>
              <a:ext uri="{FF2B5EF4-FFF2-40B4-BE49-F238E27FC236}">
                <a16:creationId xmlns:a16="http://schemas.microsoft.com/office/drawing/2014/main" id="{C9DDB2D3-AA7F-534A-A1C5-A47836E5662C}"/>
              </a:ext>
            </a:extLst>
          </p:cNvPr>
          <p:cNvSpPr txBox="1"/>
          <p:nvPr/>
        </p:nvSpPr>
        <p:spPr>
          <a:xfrm>
            <a:off x="5508104" y="2816929"/>
            <a:ext cx="3202178" cy="1908215"/>
          </a:xfrm>
          <a:prstGeom prst="rect">
            <a:avLst/>
          </a:prstGeom>
          <a:noFill/>
        </p:spPr>
        <p:txBody>
          <a:bodyPr wrap="square" rtlCol="0">
            <a:spAutoFit/>
          </a:bodyPr>
          <a:lstStyle/>
          <a:p>
            <a:pPr marL="342900" indent="-342900">
              <a:spcBef>
                <a:spcPts val="400"/>
              </a:spcBef>
              <a:buAutoNum type="alphaLcParenR"/>
            </a:pPr>
            <a:r>
              <a:rPr lang="de-DE" sz="1800" dirty="0">
                <a:latin typeface="Calibri"/>
                <a:cs typeface="Calibri"/>
              </a:rPr>
              <a:t>Vereinfachen, Strukturieren, Präzisieren</a:t>
            </a:r>
          </a:p>
          <a:p>
            <a:pPr marL="342900" indent="-342900">
              <a:spcBef>
                <a:spcPts val="400"/>
              </a:spcBef>
              <a:buAutoNum type="alphaLcParenR"/>
            </a:pPr>
            <a:r>
              <a:rPr lang="de-DE" sz="1800" dirty="0">
                <a:latin typeface="Calibri"/>
                <a:cs typeface="Calibri"/>
              </a:rPr>
              <a:t>Mathematisieren</a:t>
            </a:r>
          </a:p>
          <a:p>
            <a:pPr marL="342900" indent="-342900">
              <a:spcBef>
                <a:spcPts val="400"/>
              </a:spcBef>
              <a:buAutoNum type="alphaLcParenR"/>
            </a:pPr>
            <a:r>
              <a:rPr lang="de-DE" sz="1800" dirty="0">
                <a:latin typeface="Calibri"/>
                <a:cs typeface="Calibri"/>
              </a:rPr>
              <a:t>Math. arbeiten</a:t>
            </a:r>
          </a:p>
          <a:p>
            <a:pPr marL="342900" indent="-342900">
              <a:spcBef>
                <a:spcPts val="400"/>
              </a:spcBef>
              <a:buAutoNum type="alphaLcParenR"/>
            </a:pPr>
            <a:r>
              <a:rPr lang="de-DE" sz="1800" dirty="0">
                <a:latin typeface="Calibri"/>
                <a:cs typeface="Calibri"/>
              </a:rPr>
              <a:t>Rück-Interpretieren bzw. anwenden</a:t>
            </a:r>
          </a:p>
        </p:txBody>
      </p:sp>
      <p:sp>
        <p:nvSpPr>
          <p:cNvPr id="31" name="Textfeld 30">
            <a:extLst>
              <a:ext uri="{FF2B5EF4-FFF2-40B4-BE49-F238E27FC236}">
                <a16:creationId xmlns:a16="http://schemas.microsoft.com/office/drawing/2014/main" id="{40B8D478-C9EC-6A46-BBA6-63981DD62159}"/>
              </a:ext>
            </a:extLst>
          </p:cNvPr>
          <p:cNvSpPr txBox="1"/>
          <p:nvPr/>
        </p:nvSpPr>
        <p:spPr>
          <a:xfrm>
            <a:off x="882824" y="3461880"/>
            <a:ext cx="296416" cy="369332"/>
          </a:xfrm>
          <a:prstGeom prst="rect">
            <a:avLst/>
          </a:prstGeom>
          <a:noFill/>
        </p:spPr>
        <p:txBody>
          <a:bodyPr wrap="square" rtlCol="0">
            <a:spAutoFit/>
          </a:bodyPr>
          <a:lstStyle/>
          <a:p>
            <a:pPr marL="342900" indent="-342900">
              <a:spcBef>
                <a:spcPts val="400"/>
              </a:spcBef>
            </a:pPr>
            <a:r>
              <a:rPr lang="de-DE" sz="1800" dirty="0">
                <a:latin typeface="Calibri"/>
                <a:cs typeface="Calibri"/>
              </a:rPr>
              <a:t>a</a:t>
            </a:r>
          </a:p>
        </p:txBody>
      </p:sp>
      <p:sp>
        <p:nvSpPr>
          <p:cNvPr id="32" name="Textfeld 31">
            <a:extLst>
              <a:ext uri="{FF2B5EF4-FFF2-40B4-BE49-F238E27FC236}">
                <a16:creationId xmlns:a16="http://schemas.microsoft.com/office/drawing/2014/main" id="{90E37F80-9AC8-B84E-8238-BFF455607F14}"/>
              </a:ext>
            </a:extLst>
          </p:cNvPr>
          <p:cNvSpPr txBox="1"/>
          <p:nvPr/>
        </p:nvSpPr>
        <p:spPr>
          <a:xfrm>
            <a:off x="2763416" y="1960483"/>
            <a:ext cx="285584" cy="369332"/>
          </a:xfrm>
          <a:prstGeom prst="rect">
            <a:avLst/>
          </a:prstGeom>
          <a:noFill/>
        </p:spPr>
        <p:txBody>
          <a:bodyPr wrap="square" rtlCol="0">
            <a:spAutoFit/>
          </a:bodyPr>
          <a:lstStyle/>
          <a:p>
            <a:pPr marL="342900" indent="-342900">
              <a:spcBef>
                <a:spcPts val="400"/>
              </a:spcBef>
            </a:pPr>
            <a:r>
              <a:rPr lang="de-DE" sz="1800" dirty="0">
                <a:latin typeface="Calibri"/>
                <a:cs typeface="Calibri"/>
              </a:rPr>
              <a:t>b</a:t>
            </a:r>
          </a:p>
        </p:txBody>
      </p:sp>
      <p:sp>
        <p:nvSpPr>
          <p:cNvPr id="33" name="Textfeld 32">
            <a:extLst>
              <a:ext uri="{FF2B5EF4-FFF2-40B4-BE49-F238E27FC236}">
                <a16:creationId xmlns:a16="http://schemas.microsoft.com/office/drawing/2014/main" id="{E53D1B68-7AAD-2F47-A23F-DDA546106EEB}"/>
              </a:ext>
            </a:extLst>
          </p:cNvPr>
          <p:cNvSpPr txBox="1"/>
          <p:nvPr/>
        </p:nvSpPr>
        <p:spPr>
          <a:xfrm>
            <a:off x="4534325" y="3461880"/>
            <a:ext cx="296416" cy="369332"/>
          </a:xfrm>
          <a:prstGeom prst="rect">
            <a:avLst/>
          </a:prstGeom>
          <a:noFill/>
        </p:spPr>
        <p:txBody>
          <a:bodyPr wrap="square" rtlCol="0">
            <a:spAutoFit/>
          </a:bodyPr>
          <a:lstStyle/>
          <a:p>
            <a:pPr marL="342900" indent="-342900">
              <a:spcBef>
                <a:spcPts val="400"/>
              </a:spcBef>
            </a:pPr>
            <a:r>
              <a:rPr lang="de-DE" sz="1800" dirty="0">
                <a:latin typeface="Calibri"/>
                <a:cs typeface="Calibri"/>
              </a:rPr>
              <a:t>c</a:t>
            </a:r>
          </a:p>
        </p:txBody>
      </p:sp>
      <p:sp>
        <p:nvSpPr>
          <p:cNvPr id="34" name="Textfeld 33">
            <a:extLst>
              <a:ext uri="{FF2B5EF4-FFF2-40B4-BE49-F238E27FC236}">
                <a16:creationId xmlns:a16="http://schemas.microsoft.com/office/drawing/2014/main" id="{F72027E1-D63D-5046-9235-22AC31717BD2}"/>
              </a:ext>
            </a:extLst>
          </p:cNvPr>
          <p:cNvSpPr txBox="1"/>
          <p:nvPr/>
        </p:nvSpPr>
        <p:spPr>
          <a:xfrm>
            <a:off x="2763416" y="5075892"/>
            <a:ext cx="235048" cy="369332"/>
          </a:xfrm>
          <a:prstGeom prst="rect">
            <a:avLst/>
          </a:prstGeom>
          <a:noFill/>
        </p:spPr>
        <p:txBody>
          <a:bodyPr wrap="square" rtlCol="0">
            <a:spAutoFit/>
          </a:bodyPr>
          <a:lstStyle/>
          <a:p>
            <a:pPr marL="342900" indent="-342900">
              <a:spcBef>
                <a:spcPts val="400"/>
              </a:spcBef>
            </a:pPr>
            <a:r>
              <a:rPr lang="de-DE" sz="1800" dirty="0">
                <a:latin typeface="Calibri"/>
                <a:cs typeface="Calibri"/>
              </a:rPr>
              <a:t>d</a:t>
            </a:r>
          </a:p>
        </p:txBody>
      </p:sp>
      <p:sp>
        <p:nvSpPr>
          <p:cNvPr id="35" name="Textfeld 34">
            <a:extLst>
              <a:ext uri="{FF2B5EF4-FFF2-40B4-BE49-F238E27FC236}">
                <a16:creationId xmlns:a16="http://schemas.microsoft.com/office/drawing/2014/main" id="{EBC74E15-07B2-4848-BE24-8D6775AA1EF3}"/>
              </a:ext>
            </a:extLst>
          </p:cNvPr>
          <p:cNvSpPr txBox="1"/>
          <p:nvPr/>
        </p:nvSpPr>
        <p:spPr>
          <a:xfrm>
            <a:off x="917035" y="5363924"/>
            <a:ext cx="967730" cy="369332"/>
          </a:xfrm>
          <a:prstGeom prst="rect">
            <a:avLst/>
          </a:prstGeom>
          <a:noFill/>
        </p:spPr>
        <p:txBody>
          <a:bodyPr wrap="square" rtlCol="0">
            <a:spAutoFit/>
          </a:bodyPr>
          <a:lstStyle/>
          <a:p>
            <a:pPr marL="342900" indent="-342900">
              <a:spcBef>
                <a:spcPts val="400"/>
              </a:spcBef>
            </a:pPr>
            <a:r>
              <a:rPr lang="de-DE" sz="1800" dirty="0">
                <a:latin typeface="Calibri"/>
                <a:cs typeface="Calibri"/>
              </a:rPr>
              <a:t>Realität</a:t>
            </a:r>
          </a:p>
        </p:txBody>
      </p:sp>
      <p:sp>
        <p:nvSpPr>
          <p:cNvPr id="38" name="Textfeld 37">
            <a:extLst>
              <a:ext uri="{FF2B5EF4-FFF2-40B4-BE49-F238E27FC236}">
                <a16:creationId xmlns:a16="http://schemas.microsoft.com/office/drawing/2014/main" id="{87ED950A-1E97-EB4F-823A-6D107FF38C51}"/>
              </a:ext>
            </a:extLst>
          </p:cNvPr>
          <p:cNvSpPr txBox="1"/>
          <p:nvPr/>
        </p:nvSpPr>
        <p:spPr>
          <a:xfrm>
            <a:off x="3776867" y="5373216"/>
            <a:ext cx="1371197" cy="369332"/>
          </a:xfrm>
          <a:prstGeom prst="rect">
            <a:avLst/>
          </a:prstGeom>
          <a:noFill/>
        </p:spPr>
        <p:txBody>
          <a:bodyPr wrap="square" rtlCol="0">
            <a:spAutoFit/>
          </a:bodyPr>
          <a:lstStyle/>
          <a:p>
            <a:pPr marL="342900" indent="-342900">
              <a:spcBef>
                <a:spcPts val="400"/>
              </a:spcBef>
            </a:pPr>
            <a:r>
              <a:rPr lang="de-DE" sz="1800" dirty="0">
                <a:latin typeface="Calibri"/>
                <a:cs typeface="Calibri"/>
              </a:rPr>
              <a:t>Mathematik</a:t>
            </a:r>
          </a:p>
        </p:txBody>
      </p:sp>
      <p:sp>
        <p:nvSpPr>
          <p:cNvPr id="65" name="Freihandform 64">
            <a:extLst>
              <a:ext uri="{FF2B5EF4-FFF2-40B4-BE49-F238E27FC236}">
                <a16:creationId xmlns:a16="http://schemas.microsoft.com/office/drawing/2014/main" id="{AE9346E0-A5E7-3241-B648-EBBAADB89F23}"/>
              </a:ext>
            </a:extLst>
          </p:cNvPr>
          <p:cNvSpPr/>
          <p:nvPr/>
        </p:nvSpPr>
        <p:spPr bwMode="auto">
          <a:xfrm>
            <a:off x="3491880" y="2172641"/>
            <a:ext cx="1552381" cy="3120501"/>
          </a:xfrm>
          <a:custGeom>
            <a:avLst/>
            <a:gdLst>
              <a:gd name="connsiteX0" fmla="*/ 1081041 w 2315088"/>
              <a:gd name="connsiteY0" fmla="*/ 0 h 3726970"/>
              <a:gd name="connsiteX1" fmla="*/ 1935455 w 2315088"/>
              <a:gd name="connsiteY1" fmla="*/ 1048830 h 3726970"/>
              <a:gd name="connsiteX2" fmla="*/ 1938605 w 2315088"/>
              <a:gd name="connsiteY2" fmla="*/ 1133680 h 3726970"/>
              <a:gd name="connsiteX3" fmla="*/ 1976052 w 2315088"/>
              <a:gd name="connsiteY3" fmla="*/ 1173603 h 3726970"/>
              <a:gd name="connsiteX4" fmla="*/ 2315088 w 2315088"/>
              <a:gd name="connsiteY4" fmla="*/ 2231242 h 3726970"/>
              <a:gd name="connsiteX5" fmla="*/ 1157544 w 2315088"/>
              <a:gd name="connsiteY5" fmla="*/ 3726970 h 3726970"/>
              <a:gd name="connsiteX6" fmla="*/ 0 w 2315088"/>
              <a:gd name="connsiteY6" fmla="*/ 2231242 h 3726970"/>
              <a:gd name="connsiteX7" fmla="*/ 197690 w 2315088"/>
              <a:gd name="connsiteY7" fmla="*/ 1394966 h 3726970"/>
              <a:gd name="connsiteX8" fmla="*/ 232006 w 2315088"/>
              <a:gd name="connsiteY8" fmla="*/ 1335670 h 3726970"/>
              <a:gd name="connsiteX9" fmla="*/ 226627 w 2315088"/>
              <a:gd name="connsiteY9" fmla="*/ 1287730 h 3726970"/>
              <a:gd name="connsiteX10" fmla="*/ 222193 w 2315088"/>
              <a:gd name="connsiteY10" fmla="*/ 1168280 h 3726970"/>
              <a:gd name="connsiteX11" fmla="*/ 1081041 w 2315088"/>
              <a:gd name="connsiteY11" fmla="*/ 0 h 3726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15088" h="3726970">
                <a:moveTo>
                  <a:pt x="1081041" y="0"/>
                </a:moveTo>
                <a:cubicBezTo>
                  <a:pt x="1525725" y="0"/>
                  <a:pt x="1891474" y="459718"/>
                  <a:pt x="1935455" y="1048830"/>
                </a:cubicBezTo>
                <a:lnTo>
                  <a:pt x="1938605" y="1133680"/>
                </a:lnTo>
                <a:lnTo>
                  <a:pt x="1976052" y="1173603"/>
                </a:lnTo>
                <a:cubicBezTo>
                  <a:pt x="2185526" y="1444276"/>
                  <a:pt x="2315088" y="1818208"/>
                  <a:pt x="2315088" y="2231242"/>
                </a:cubicBezTo>
                <a:cubicBezTo>
                  <a:pt x="2315088" y="3057310"/>
                  <a:pt x="1796838" y="3726970"/>
                  <a:pt x="1157544" y="3726970"/>
                </a:cubicBezTo>
                <a:cubicBezTo>
                  <a:pt x="518250" y="3726970"/>
                  <a:pt x="0" y="3057310"/>
                  <a:pt x="0" y="2231242"/>
                </a:cubicBezTo>
                <a:cubicBezTo>
                  <a:pt x="0" y="1921467"/>
                  <a:pt x="72879" y="1633686"/>
                  <a:pt x="197690" y="1394966"/>
                </a:cubicBezTo>
                <a:lnTo>
                  <a:pt x="232006" y="1335670"/>
                </a:lnTo>
                <a:lnTo>
                  <a:pt x="226627" y="1287730"/>
                </a:lnTo>
                <a:cubicBezTo>
                  <a:pt x="223695" y="1248456"/>
                  <a:pt x="222193" y="1208607"/>
                  <a:pt x="222193" y="1168280"/>
                </a:cubicBezTo>
                <a:cubicBezTo>
                  <a:pt x="222193" y="523057"/>
                  <a:pt x="606712" y="0"/>
                  <a:pt x="1081041" y="0"/>
                </a:cubicBezTo>
                <a:close/>
              </a:path>
            </a:pathLst>
          </a:custGeom>
          <a:noFill/>
          <a:ln w="19050" cap="flat" cmpd="sng" algn="ctr">
            <a:solidFill>
              <a:srgbClr val="73737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68" name="Freihandform 67">
            <a:extLst>
              <a:ext uri="{FF2B5EF4-FFF2-40B4-BE49-F238E27FC236}">
                <a16:creationId xmlns:a16="http://schemas.microsoft.com/office/drawing/2014/main" id="{41F8A703-51D2-7846-B42D-983B0EEF2ECF}"/>
              </a:ext>
            </a:extLst>
          </p:cNvPr>
          <p:cNvSpPr/>
          <p:nvPr/>
        </p:nvSpPr>
        <p:spPr bwMode="auto">
          <a:xfrm rot="1033051">
            <a:off x="416093" y="2041199"/>
            <a:ext cx="2115294" cy="3132113"/>
          </a:xfrm>
          <a:custGeom>
            <a:avLst/>
            <a:gdLst>
              <a:gd name="connsiteX0" fmla="*/ 1107955 w 2412197"/>
              <a:gd name="connsiteY0" fmla="*/ 0 h 3815240"/>
              <a:gd name="connsiteX1" fmla="*/ 1822412 w 2412197"/>
              <a:gd name="connsiteY1" fmla="*/ 1048830 h 3815240"/>
              <a:gd name="connsiteX2" fmla="*/ 1824740 w 2412197"/>
              <a:gd name="connsiteY2" fmla="*/ 1123836 h 3815240"/>
              <a:gd name="connsiteX3" fmla="*/ 1848432 w 2412197"/>
              <a:gd name="connsiteY3" fmla="*/ 1163497 h 3815240"/>
              <a:gd name="connsiteX4" fmla="*/ 1856359 w 2412197"/>
              <a:gd name="connsiteY4" fmla="*/ 1173603 h 3815240"/>
              <a:gd name="connsiteX5" fmla="*/ 1872263 w 2412197"/>
              <a:gd name="connsiteY5" fmla="*/ 1203390 h 3815240"/>
              <a:gd name="connsiteX6" fmla="*/ 1889111 w 2412197"/>
              <a:gd name="connsiteY6" fmla="*/ 1231595 h 3815240"/>
              <a:gd name="connsiteX7" fmla="*/ 1929659 w 2412197"/>
              <a:gd name="connsiteY7" fmla="*/ 1310886 h 3815240"/>
              <a:gd name="connsiteX8" fmla="*/ 1974552 w 2412197"/>
              <a:gd name="connsiteY8" fmla="*/ 1394967 h 3815240"/>
              <a:gd name="connsiteX9" fmla="*/ 2023035 w 2412197"/>
              <a:gd name="connsiteY9" fmla="*/ 1518289 h 3815240"/>
              <a:gd name="connsiteX10" fmla="*/ 2029897 w 2412197"/>
              <a:gd name="connsiteY10" fmla="*/ 1540301 h 3815240"/>
              <a:gd name="connsiteX11" fmla="*/ 2045716 w 2412197"/>
              <a:gd name="connsiteY11" fmla="*/ 1578663 h 3815240"/>
              <a:gd name="connsiteX12" fmla="*/ 2165447 w 2412197"/>
              <a:gd name="connsiteY12" fmla="*/ 2194853 h 3815240"/>
              <a:gd name="connsiteX13" fmla="*/ 2164744 w 2412197"/>
              <a:gd name="connsiteY13" fmla="*/ 2260723 h 3815240"/>
              <a:gd name="connsiteX14" fmla="*/ 2189234 w 2412197"/>
              <a:gd name="connsiteY14" fmla="*/ 2302180 h 3815240"/>
              <a:gd name="connsiteX15" fmla="*/ 2243471 w 2412197"/>
              <a:gd name="connsiteY15" fmla="*/ 2408672 h 3815240"/>
              <a:gd name="connsiteX16" fmla="*/ 2091375 w 2412197"/>
              <a:gd name="connsiteY16" fmla="*/ 3771575 h 3815240"/>
              <a:gd name="connsiteX17" fmla="*/ 1525216 w 2412197"/>
              <a:gd name="connsiteY17" fmla="*/ 3702682 h 3815240"/>
              <a:gd name="connsiteX18" fmla="*/ 1462426 w 2412197"/>
              <a:gd name="connsiteY18" fmla="*/ 3658217 h 3815240"/>
              <a:gd name="connsiteX19" fmla="*/ 1459760 w 2412197"/>
              <a:gd name="connsiteY19" fmla="*/ 3659725 h 3815240"/>
              <a:gd name="connsiteX20" fmla="*/ 1171926 w 2412197"/>
              <a:gd name="connsiteY20" fmla="*/ 3726970 h 3815240"/>
              <a:gd name="connsiteX21" fmla="*/ 203993 w 2412197"/>
              <a:gd name="connsiteY21" fmla="*/ 2231242 h 3815240"/>
              <a:gd name="connsiteX22" fmla="*/ 206039 w 2412197"/>
              <a:gd name="connsiteY22" fmla="*/ 2189464 h 3815240"/>
              <a:gd name="connsiteX23" fmla="*/ 146705 w 2412197"/>
              <a:gd name="connsiteY23" fmla="*/ 2051962 h 3815240"/>
              <a:gd name="connsiteX24" fmla="*/ 445914 w 2412197"/>
              <a:gd name="connsiteY24" fmla="*/ 426899 h 3815240"/>
              <a:gd name="connsiteX25" fmla="*/ 538741 w 2412197"/>
              <a:gd name="connsiteY25" fmla="*/ 391729 h 3815240"/>
              <a:gd name="connsiteX26" fmla="*/ 579363 w 2412197"/>
              <a:gd name="connsiteY26" fmla="*/ 383138 h 3815240"/>
              <a:gd name="connsiteX27" fmla="*/ 600135 w 2412197"/>
              <a:gd name="connsiteY27" fmla="*/ 342182 h 3815240"/>
              <a:gd name="connsiteX28" fmla="*/ 1107955 w 2412197"/>
              <a:gd name="connsiteY28" fmla="*/ 0 h 3815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412197" h="3815240">
                <a:moveTo>
                  <a:pt x="1107955" y="0"/>
                </a:moveTo>
                <a:cubicBezTo>
                  <a:pt x="1479797" y="0"/>
                  <a:pt x="1785635" y="459718"/>
                  <a:pt x="1822412" y="1048830"/>
                </a:cubicBezTo>
                <a:lnTo>
                  <a:pt x="1824740" y="1123836"/>
                </a:lnTo>
                <a:lnTo>
                  <a:pt x="1848432" y="1163497"/>
                </a:lnTo>
                <a:lnTo>
                  <a:pt x="1856359" y="1173603"/>
                </a:lnTo>
                <a:lnTo>
                  <a:pt x="1872263" y="1203390"/>
                </a:lnTo>
                <a:lnTo>
                  <a:pt x="1889111" y="1231595"/>
                </a:lnTo>
                <a:lnTo>
                  <a:pt x="1929659" y="1310886"/>
                </a:lnTo>
                <a:lnTo>
                  <a:pt x="1974552" y="1394967"/>
                </a:lnTo>
                <a:cubicBezTo>
                  <a:pt x="1991946" y="1434753"/>
                  <a:pt x="2008134" y="1475903"/>
                  <a:pt x="2023035" y="1518289"/>
                </a:cubicBezTo>
                <a:lnTo>
                  <a:pt x="2029897" y="1540301"/>
                </a:lnTo>
                <a:lnTo>
                  <a:pt x="2045716" y="1578663"/>
                </a:lnTo>
                <a:cubicBezTo>
                  <a:pt x="2120695" y="1789636"/>
                  <a:pt x="2159999" y="1999526"/>
                  <a:pt x="2165447" y="2194853"/>
                </a:cubicBezTo>
                <a:lnTo>
                  <a:pt x="2164744" y="2260723"/>
                </a:lnTo>
                <a:lnTo>
                  <a:pt x="2189234" y="2302180"/>
                </a:lnTo>
                <a:cubicBezTo>
                  <a:pt x="2208182" y="2336669"/>
                  <a:pt x="2226293" y="2372186"/>
                  <a:pt x="2243471" y="2408672"/>
                </a:cubicBezTo>
                <a:cubicBezTo>
                  <a:pt x="2518318" y="2992428"/>
                  <a:pt x="2450222" y="3602621"/>
                  <a:pt x="2091375" y="3771575"/>
                </a:cubicBezTo>
                <a:cubicBezTo>
                  <a:pt x="1923165" y="3850773"/>
                  <a:pt x="1720928" y="3818960"/>
                  <a:pt x="1525216" y="3702682"/>
                </a:cubicBezTo>
                <a:lnTo>
                  <a:pt x="1462426" y="3658217"/>
                </a:lnTo>
                <a:lnTo>
                  <a:pt x="1459760" y="3659725"/>
                </a:lnTo>
                <a:cubicBezTo>
                  <a:pt x="1368833" y="3703428"/>
                  <a:pt x="1272159" y="3726970"/>
                  <a:pt x="1171926" y="3726970"/>
                </a:cubicBezTo>
                <a:cubicBezTo>
                  <a:pt x="637351" y="3726970"/>
                  <a:pt x="203993" y="3057310"/>
                  <a:pt x="203993" y="2231242"/>
                </a:cubicBezTo>
                <a:lnTo>
                  <a:pt x="206039" y="2189464"/>
                </a:lnTo>
                <a:lnTo>
                  <a:pt x="146705" y="2051962"/>
                </a:lnTo>
                <a:cubicBezTo>
                  <a:pt x="-129730" y="1348467"/>
                  <a:pt x="-7507" y="640381"/>
                  <a:pt x="445914" y="426899"/>
                </a:cubicBezTo>
                <a:cubicBezTo>
                  <a:pt x="476142" y="412667"/>
                  <a:pt x="507127" y="400970"/>
                  <a:pt x="538741" y="391729"/>
                </a:cubicBezTo>
                <a:lnTo>
                  <a:pt x="579363" y="383138"/>
                </a:lnTo>
                <a:lnTo>
                  <a:pt x="600135" y="342182"/>
                </a:lnTo>
                <a:cubicBezTo>
                  <a:pt x="730098" y="130764"/>
                  <a:pt x="909639" y="0"/>
                  <a:pt x="1107955" y="0"/>
                </a:cubicBezTo>
                <a:close/>
              </a:path>
            </a:pathLst>
          </a:custGeom>
          <a:noFill/>
          <a:ln w="19050" cap="flat" cmpd="sng" algn="ctr">
            <a:solidFill>
              <a:srgbClr val="73737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Tree>
    <p:extLst>
      <p:ext uri="{BB962C8B-B14F-4D97-AF65-F5344CB8AC3E}">
        <p14:creationId xmlns:p14="http://schemas.microsoft.com/office/powerpoint/2010/main" val="13813284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hteck 1"/>
          <p:cNvSpPr>
            <a:spLocks noChangeArrowheads="1"/>
          </p:cNvSpPr>
          <p:nvPr/>
        </p:nvSpPr>
        <p:spPr bwMode="auto">
          <a:xfrm>
            <a:off x="4283968" y="6093296"/>
            <a:ext cx="44827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algn="r" eaLnBrk="1" hangingPunct="1">
              <a:spcBef>
                <a:spcPct val="50000"/>
              </a:spcBef>
            </a:pPr>
            <a:r>
              <a:rPr lang="de-DE" altLang="x-none" sz="1800" dirty="0">
                <a:latin typeface="Calibri" pitchFamily="34" charset="0"/>
                <a:cs typeface="Calibri" pitchFamily="34" charset="0"/>
              </a:rPr>
              <a:t>Grassmann et al. 2010</a:t>
            </a:r>
          </a:p>
        </p:txBody>
      </p:sp>
      <p:sp>
        <p:nvSpPr>
          <p:cNvPr id="4" name="Rechteck 3"/>
          <p:cNvSpPr/>
          <p:nvPr/>
        </p:nvSpPr>
        <p:spPr>
          <a:xfrm>
            <a:off x="324000" y="417600"/>
            <a:ext cx="3405484" cy="477054"/>
          </a:xfrm>
          <a:prstGeom prst="rect">
            <a:avLst/>
          </a:prstGeom>
        </p:spPr>
        <p:txBody>
          <a:bodyPr wrap="none">
            <a:spAutoFit/>
          </a:bodyPr>
          <a:lstStyle/>
          <a:p>
            <a:r>
              <a:rPr lang="de-DE" altLang="x-none" sz="2500" b="1" dirty="0">
                <a:solidFill>
                  <a:srgbClr val="327A86"/>
                </a:solidFill>
                <a:latin typeface="Calibri" pitchFamily="34" charset="0"/>
                <a:cs typeface="Calibri" pitchFamily="34" charset="0"/>
              </a:rPr>
              <a:t>Modellierungskreisläufe</a:t>
            </a:r>
            <a:endParaRPr lang="de-DE" sz="2500" dirty="0"/>
          </a:p>
        </p:txBody>
      </p:sp>
      <p:sp>
        <p:nvSpPr>
          <p:cNvPr id="6" name="Textfeld 5">
            <a:extLst>
              <a:ext uri="{FF2B5EF4-FFF2-40B4-BE49-F238E27FC236}">
                <a16:creationId xmlns:a16="http://schemas.microsoft.com/office/drawing/2014/main" id="{25C7D70A-304F-3349-BD7A-8583D0A3AECD}"/>
              </a:ext>
            </a:extLst>
          </p:cNvPr>
          <p:cNvSpPr txBox="1"/>
          <p:nvPr/>
        </p:nvSpPr>
        <p:spPr>
          <a:xfrm>
            <a:off x="355026" y="2294859"/>
            <a:ext cx="1656184" cy="400110"/>
          </a:xfrm>
          <a:prstGeom prst="rect">
            <a:avLst/>
          </a:prstGeom>
          <a:noFill/>
        </p:spPr>
        <p:txBody>
          <a:bodyPr wrap="square" rtlCol="0">
            <a:spAutoFit/>
          </a:bodyPr>
          <a:lstStyle/>
          <a:p>
            <a:pPr marL="342900" indent="-342900" algn="ctr">
              <a:spcBef>
                <a:spcPts val="400"/>
              </a:spcBef>
            </a:pPr>
            <a:r>
              <a:rPr lang="de-DE" sz="2000" dirty="0">
                <a:latin typeface="Calibri"/>
                <a:cs typeface="Calibri"/>
              </a:rPr>
              <a:t>Sachverhalt</a:t>
            </a:r>
          </a:p>
        </p:txBody>
      </p:sp>
      <p:cxnSp>
        <p:nvCxnSpPr>
          <p:cNvPr id="7" name="Gerade Verbindung mit Pfeil 6">
            <a:extLst>
              <a:ext uri="{FF2B5EF4-FFF2-40B4-BE49-F238E27FC236}">
                <a16:creationId xmlns:a16="http://schemas.microsoft.com/office/drawing/2014/main" id="{FBD74034-0B2B-254E-8C51-1DAB174005AA}"/>
              </a:ext>
            </a:extLst>
          </p:cNvPr>
          <p:cNvCxnSpPr>
            <a:cxnSpLocks/>
          </p:cNvCxnSpPr>
          <p:nvPr/>
        </p:nvCxnSpPr>
        <p:spPr bwMode="auto">
          <a:xfrm>
            <a:off x="2429953" y="2420888"/>
            <a:ext cx="845903" cy="0"/>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sp>
        <p:nvSpPr>
          <p:cNvPr id="8" name="Textfeld 7">
            <a:extLst>
              <a:ext uri="{FF2B5EF4-FFF2-40B4-BE49-F238E27FC236}">
                <a16:creationId xmlns:a16="http://schemas.microsoft.com/office/drawing/2014/main" id="{7F5B6CB7-E138-704D-A191-00350AC8687B}"/>
              </a:ext>
            </a:extLst>
          </p:cNvPr>
          <p:cNvSpPr txBox="1"/>
          <p:nvPr/>
        </p:nvSpPr>
        <p:spPr>
          <a:xfrm>
            <a:off x="6588224" y="2099194"/>
            <a:ext cx="2160240" cy="707886"/>
          </a:xfrm>
          <a:prstGeom prst="rect">
            <a:avLst/>
          </a:prstGeom>
          <a:noFill/>
        </p:spPr>
        <p:txBody>
          <a:bodyPr wrap="square" rtlCol="0">
            <a:spAutoFit/>
          </a:bodyPr>
          <a:lstStyle/>
          <a:p>
            <a:pPr indent="-342900" algn="ctr">
              <a:spcBef>
                <a:spcPts val="400"/>
              </a:spcBef>
            </a:pPr>
            <a:r>
              <a:rPr lang="de-DE" sz="2000" dirty="0">
                <a:latin typeface="Calibri"/>
                <a:cs typeface="Calibri"/>
              </a:rPr>
              <a:t>mathematisches Modell</a:t>
            </a:r>
          </a:p>
        </p:txBody>
      </p:sp>
      <p:sp>
        <p:nvSpPr>
          <p:cNvPr id="9" name="Textfeld 8">
            <a:extLst>
              <a:ext uri="{FF2B5EF4-FFF2-40B4-BE49-F238E27FC236}">
                <a16:creationId xmlns:a16="http://schemas.microsoft.com/office/drawing/2014/main" id="{7436560D-1356-CC44-96AA-56AD071129B7}"/>
              </a:ext>
            </a:extLst>
          </p:cNvPr>
          <p:cNvSpPr txBox="1"/>
          <p:nvPr/>
        </p:nvSpPr>
        <p:spPr>
          <a:xfrm>
            <a:off x="3630959" y="2253082"/>
            <a:ext cx="1656184" cy="400110"/>
          </a:xfrm>
          <a:prstGeom prst="rect">
            <a:avLst/>
          </a:prstGeom>
          <a:noFill/>
        </p:spPr>
        <p:txBody>
          <a:bodyPr wrap="square" rtlCol="0">
            <a:spAutoFit/>
          </a:bodyPr>
          <a:lstStyle/>
          <a:p>
            <a:pPr marL="342900" indent="-342900" algn="ctr">
              <a:spcBef>
                <a:spcPts val="400"/>
              </a:spcBef>
            </a:pPr>
            <a:r>
              <a:rPr lang="de-DE" sz="2000" dirty="0">
                <a:latin typeface="Calibri"/>
                <a:cs typeface="Calibri"/>
              </a:rPr>
              <a:t>Realmodell</a:t>
            </a:r>
          </a:p>
        </p:txBody>
      </p:sp>
      <p:sp>
        <p:nvSpPr>
          <p:cNvPr id="10" name="Textfeld 9">
            <a:extLst>
              <a:ext uri="{FF2B5EF4-FFF2-40B4-BE49-F238E27FC236}">
                <a16:creationId xmlns:a16="http://schemas.microsoft.com/office/drawing/2014/main" id="{D64884B3-F55C-6B48-BA66-E64D776C31CA}"/>
              </a:ext>
            </a:extLst>
          </p:cNvPr>
          <p:cNvSpPr txBox="1"/>
          <p:nvPr/>
        </p:nvSpPr>
        <p:spPr>
          <a:xfrm>
            <a:off x="3275856" y="4149080"/>
            <a:ext cx="2376264" cy="707886"/>
          </a:xfrm>
          <a:prstGeom prst="rect">
            <a:avLst/>
          </a:prstGeom>
          <a:noFill/>
        </p:spPr>
        <p:txBody>
          <a:bodyPr wrap="square" rtlCol="0">
            <a:spAutoFit/>
          </a:bodyPr>
          <a:lstStyle/>
          <a:p>
            <a:pPr indent="-342900" algn="ctr">
              <a:spcBef>
                <a:spcPts val="0"/>
              </a:spcBef>
            </a:pPr>
            <a:r>
              <a:rPr lang="de-DE" sz="2000" dirty="0">
                <a:latin typeface="Calibri"/>
                <a:cs typeface="Calibri"/>
              </a:rPr>
              <a:t>mathematische Lösung</a:t>
            </a:r>
          </a:p>
        </p:txBody>
      </p:sp>
      <p:sp>
        <p:nvSpPr>
          <p:cNvPr id="13" name="Abgerundetes Rechteck 12">
            <a:extLst>
              <a:ext uri="{FF2B5EF4-FFF2-40B4-BE49-F238E27FC236}">
                <a16:creationId xmlns:a16="http://schemas.microsoft.com/office/drawing/2014/main" id="{7394F648-F93E-8D41-9B4C-F846EE385320}"/>
              </a:ext>
            </a:extLst>
          </p:cNvPr>
          <p:cNvSpPr/>
          <p:nvPr/>
        </p:nvSpPr>
        <p:spPr bwMode="auto">
          <a:xfrm>
            <a:off x="6732240" y="2013365"/>
            <a:ext cx="1907159" cy="866318"/>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Calibri" panose="020F0502020204030204" pitchFamily="34" charset="0"/>
              </a:rPr>
              <a:t>         </a:t>
            </a:r>
          </a:p>
        </p:txBody>
      </p:sp>
      <p:sp>
        <p:nvSpPr>
          <p:cNvPr id="15" name="Abgerundetes Rechteck 14">
            <a:extLst>
              <a:ext uri="{FF2B5EF4-FFF2-40B4-BE49-F238E27FC236}">
                <a16:creationId xmlns:a16="http://schemas.microsoft.com/office/drawing/2014/main" id="{92B3ED08-9E6E-6040-ADA3-9B5E1E91277B}"/>
              </a:ext>
            </a:extLst>
          </p:cNvPr>
          <p:cNvSpPr/>
          <p:nvPr/>
        </p:nvSpPr>
        <p:spPr bwMode="auto">
          <a:xfrm>
            <a:off x="3505471" y="2019978"/>
            <a:ext cx="1907159" cy="866318"/>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Calibri" panose="020F0502020204030204" pitchFamily="34" charset="0"/>
              </a:rPr>
              <a:t>         </a:t>
            </a:r>
          </a:p>
        </p:txBody>
      </p:sp>
      <p:sp>
        <p:nvSpPr>
          <p:cNvPr id="17" name="Abgerundetes Rechteck 16">
            <a:extLst>
              <a:ext uri="{FF2B5EF4-FFF2-40B4-BE49-F238E27FC236}">
                <a16:creationId xmlns:a16="http://schemas.microsoft.com/office/drawing/2014/main" id="{81969DE9-BBEA-EF4C-A1ED-56992DAAE43E}"/>
              </a:ext>
            </a:extLst>
          </p:cNvPr>
          <p:cNvSpPr/>
          <p:nvPr/>
        </p:nvSpPr>
        <p:spPr bwMode="auto">
          <a:xfrm>
            <a:off x="271937" y="2030077"/>
            <a:ext cx="1907159" cy="866318"/>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Calibri" panose="020F0502020204030204" pitchFamily="34" charset="0"/>
              </a:rPr>
              <a:t>         </a:t>
            </a:r>
          </a:p>
        </p:txBody>
      </p:sp>
      <p:sp>
        <p:nvSpPr>
          <p:cNvPr id="18" name="Abgerundetes Rechteck 17">
            <a:extLst>
              <a:ext uri="{FF2B5EF4-FFF2-40B4-BE49-F238E27FC236}">
                <a16:creationId xmlns:a16="http://schemas.microsoft.com/office/drawing/2014/main" id="{2EE99B88-1B1E-FA40-BD3C-70E7C9A82F66}"/>
              </a:ext>
            </a:extLst>
          </p:cNvPr>
          <p:cNvSpPr/>
          <p:nvPr/>
        </p:nvSpPr>
        <p:spPr bwMode="auto">
          <a:xfrm>
            <a:off x="3473570" y="4053331"/>
            <a:ext cx="1907159" cy="866318"/>
          </a:xfrm>
          <a:prstGeom prst="round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2000" b="0" i="0" u="none" strike="noStrike" cap="none" normalizeH="0" baseline="0" dirty="0">
                <a:ln>
                  <a:noFill/>
                </a:ln>
                <a:solidFill>
                  <a:schemeClr val="tx1"/>
                </a:solidFill>
                <a:effectLst/>
                <a:latin typeface="Calibri" panose="020F0502020204030204" pitchFamily="34" charset="0"/>
              </a:rPr>
              <a:t>         </a:t>
            </a:r>
          </a:p>
        </p:txBody>
      </p:sp>
      <p:cxnSp>
        <p:nvCxnSpPr>
          <p:cNvPr id="20" name="Gerade Verbindung mit Pfeil 19">
            <a:extLst>
              <a:ext uri="{FF2B5EF4-FFF2-40B4-BE49-F238E27FC236}">
                <a16:creationId xmlns:a16="http://schemas.microsoft.com/office/drawing/2014/main" id="{9217EB88-1DF3-0F43-8C8F-5ED1C98F2D51}"/>
              </a:ext>
            </a:extLst>
          </p:cNvPr>
          <p:cNvCxnSpPr>
            <a:cxnSpLocks/>
          </p:cNvCxnSpPr>
          <p:nvPr/>
        </p:nvCxnSpPr>
        <p:spPr bwMode="auto">
          <a:xfrm>
            <a:off x="5598305" y="2420888"/>
            <a:ext cx="845903" cy="0"/>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cxnSp>
        <p:nvCxnSpPr>
          <p:cNvPr id="22" name="Gerade Verbindung mit Pfeil 21">
            <a:extLst>
              <a:ext uri="{FF2B5EF4-FFF2-40B4-BE49-F238E27FC236}">
                <a16:creationId xmlns:a16="http://schemas.microsoft.com/office/drawing/2014/main" id="{45259BB9-8D62-6942-A9FE-13972E4EC524}"/>
              </a:ext>
            </a:extLst>
          </p:cNvPr>
          <p:cNvCxnSpPr>
            <a:cxnSpLocks/>
          </p:cNvCxnSpPr>
          <p:nvPr/>
        </p:nvCxnSpPr>
        <p:spPr bwMode="auto">
          <a:xfrm flipH="1">
            <a:off x="5436096" y="2996952"/>
            <a:ext cx="1781336" cy="1008112"/>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cxnSp>
        <p:nvCxnSpPr>
          <p:cNvPr id="24" name="Gerade Verbindung mit Pfeil 23">
            <a:extLst>
              <a:ext uri="{FF2B5EF4-FFF2-40B4-BE49-F238E27FC236}">
                <a16:creationId xmlns:a16="http://schemas.microsoft.com/office/drawing/2014/main" id="{3F9189FA-7A46-DA4A-94BB-22E244D69886}"/>
              </a:ext>
            </a:extLst>
          </p:cNvPr>
          <p:cNvCxnSpPr>
            <a:cxnSpLocks/>
          </p:cNvCxnSpPr>
          <p:nvPr/>
        </p:nvCxnSpPr>
        <p:spPr bwMode="auto">
          <a:xfrm flipH="1" flipV="1">
            <a:off x="1619672" y="3068960"/>
            <a:ext cx="1781336" cy="1008112"/>
          </a:xfrm>
          <a:prstGeom prst="straightConnector1">
            <a:avLst/>
          </a:prstGeom>
          <a:solidFill>
            <a:schemeClr val="accent1"/>
          </a:solidFill>
          <a:ln w="38100" cap="flat" cmpd="sng" algn="ctr">
            <a:solidFill>
              <a:schemeClr val="tx1"/>
            </a:solidFill>
            <a:prstDash val="solid"/>
            <a:round/>
            <a:headEnd type="none" w="med" len="med"/>
            <a:tailEnd type="triangle"/>
          </a:ln>
          <a:effectLst/>
        </p:spPr>
      </p:cxnSp>
      <p:sp>
        <p:nvSpPr>
          <p:cNvPr id="25" name="Textfeld 24">
            <a:extLst>
              <a:ext uri="{FF2B5EF4-FFF2-40B4-BE49-F238E27FC236}">
                <a16:creationId xmlns:a16="http://schemas.microsoft.com/office/drawing/2014/main" id="{58AE6DBE-BC0B-974C-84E2-8C3AFC75E44A}"/>
              </a:ext>
            </a:extLst>
          </p:cNvPr>
          <p:cNvSpPr txBox="1"/>
          <p:nvPr/>
        </p:nvSpPr>
        <p:spPr>
          <a:xfrm>
            <a:off x="1979712" y="1988840"/>
            <a:ext cx="1656184" cy="338554"/>
          </a:xfrm>
          <a:prstGeom prst="rect">
            <a:avLst/>
          </a:prstGeom>
          <a:noFill/>
        </p:spPr>
        <p:txBody>
          <a:bodyPr wrap="square" rtlCol="0">
            <a:spAutoFit/>
          </a:bodyPr>
          <a:lstStyle/>
          <a:p>
            <a:pPr marL="342900" indent="-342900" algn="ctr">
              <a:spcBef>
                <a:spcPts val="400"/>
              </a:spcBef>
            </a:pPr>
            <a:r>
              <a:rPr lang="de-DE" sz="1600" dirty="0">
                <a:latin typeface="Calibri"/>
                <a:cs typeface="Calibri"/>
              </a:rPr>
              <a:t>Abstrahieren</a:t>
            </a:r>
          </a:p>
        </p:txBody>
      </p:sp>
      <p:sp>
        <p:nvSpPr>
          <p:cNvPr id="26" name="Textfeld 25">
            <a:extLst>
              <a:ext uri="{FF2B5EF4-FFF2-40B4-BE49-F238E27FC236}">
                <a16:creationId xmlns:a16="http://schemas.microsoft.com/office/drawing/2014/main" id="{89B9D4A1-E159-694C-895F-C285F7BC00FB}"/>
              </a:ext>
            </a:extLst>
          </p:cNvPr>
          <p:cNvSpPr txBox="1"/>
          <p:nvPr/>
        </p:nvSpPr>
        <p:spPr>
          <a:xfrm>
            <a:off x="5220072" y="1700808"/>
            <a:ext cx="1656184" cy="584775"/>
          </a:xfrm>
          <a:prstGeom prst="rect">
            <a:avLst/>
          </a:prstGeom>
          <a:noFill/>
        </p:spPr>
        <p:txBody>
          <a:bodyPr wrap="square" rtlCol="0">
            <a:spAutoFit/>
          </a:bodyPr>
          <a:lstStyle/>
          <a:p>
            <a:pPr marL="342900" indent="-342900" algn="ctr">
              <a:spcBef>
                <a:spcPts val="400"/>
              </a:spcBef>
            </a:pPr>
            <a:r>
              <a:rPr lang="de-DE" sz="1600" dirty="0">
                <a:latin typeface="Calibri"/>
                <a:cs typeface="Calibri"/>
              </a:rPr>
              <a:t>mathematisches</a:t>
            </a:r>
          </a:p>
          <a:p>
            <a:pPr marL="342900" indent="-342900" algn="ctr">
              <a:spcBef>
                <a:spcPts val="0"/>
              </a:spcBef>
            </a:pPr>
            <a:r>
              <a:rPr lang="de-DE" sz="1600" dirty="0">
                <a:latin typeface="Calibri"/>
                <a:cs typeface="Calibri"/>
              </a:rPr>
              <a:t>Modellieren</a:t>
            </a:r>
          </a:p>
        </p:txBody>
      </p:sp>
      <p:sp>
        <p:nvSpPr>
          <p:cNvPr id="28" name="Textfeld 27">
            <a:extLst>
              <a:ext uri="{FF2B5EF4-FFF2-40B4-BE49-F238E27FC236}">
                <a16:creationId xmlns:a16="http://schemas.microsoft.com/office/drawing/2014/main" id="{651412C4-F29E-134C-9682-086B1D15D2DC}"/>
              </a:ext>
            </a:extLst>
          </p:cNvPr>
          <p:cNvSpPr txBox="1"/>
          <p:nvPr/>
        </p:nvSpPr>
        <p:spPr>
          <a:xfrm>
            <a:off x="6444208" y="3296597"/>
            <a:ext cx="2358071" cy="1077218"/>
          </a:xfrm>
          <a:prstGeom prst="rect">
            <a:avLst/>
          </a:prstGeom>
          <a:noFill/>
        </p:spPr>
        <p:txBody>
          <a:bodyPr wrap="square" rtlCol="0">
            <a:spAutoFit/>
          </a:bodyPr>
          <a:lstStyle/>
          <a:p>
            <a:pPr indent="-342900" algn="ctr">
              <a:spcBef>
                <a:spcPts val="0"/>
              </a:spcBef>
            </a:pPr>
            <a:r>
              <a:rPr lang="de-DE" sz="1600" dirty="0">
                <a:latin typeface="Calibri"/>
                <a:cs typeface="Calibri"/>
              </a:rPr>
              <a:t>Datenverarbeitung </a:t>
            </a:r>
          </a:p>
          <a:p>
            <a:pPr indent="-342900" algn="ctr">
              <a:spcBef>
                <a:spcPts val="0"/>
              </a:spcBef>
            </a:pPr>
            <a:r>
              <a:rPr lang="de-DE" sz="1600" dirty="0">
                <a:latin typeface="Calibri"/>
                <a:cs typeface="Calibri"/>
              </a:rPr>
              <a:t>am Modell, z.B. Rechnen, Tabellieren, Ablesen an Diagrammen</a:t>
            </a:r>
          </a:p>
        </p:txBody>
      </p:sp>
      <p:sp>
        <p:nvSpPr>
          <p:cNvPr id="29" name="Textfeld 28">
            <a:extLst>
              <a:ext uri="{FF2B5EF4-FFF2-40B4-BE49-F238E27FC236}">
                <a16:creationId xmlns:a16="http://schemas.microsoft.com/office/drawing/2014/main" id="{C90EB28E-8790-9440-B69E-E2A1802400C6}"/>
              </a:ext>
            </a:extLst>
          </p:cNvPr>
          <p:cNvSpPr txBox="1"/>
          <p:nvPr/>
        </p:nvSpPr>
        <p:spPr>
          <a:xfrm>
            <a:off x="324000" y="3544466"/>
            <a:ext cx="2358071" cy="584775"/>
          </a:xfrm>
          <a:prstGeom prst="rect">
            <a:avLst/>
          </a:prstGeom>
          <a:noFill/>
        </p:spPr>
        <p:txBody>
          <a:bodyPr wrap="square" rtlCol="0">
            <a:spAutoFit/>
          </a:bodyPr>
          <a:lstStyle/>
          <a:p>
            <a:pPr indent="-342900" algn="ctr">
              <a:spcBef>
                <a:spcPts val="0"/>
              </a:spcBef>
            </a:pPr>
            <a:r>
              <a:rPr lang="de-DE" sz="1600" dirty="0">
                <a:latin typeface="Calibri"/>
                <a:cs typeface="Calibri"/>
              </a:rPr>
              <a:t>Interpretieren, Prüfen, Reflektieren</a:t>
            </a:r>
          </a:p>
        </p:txBody>
      </p:sp>
    </p:spTree>
    <p:extLst>
      <p:ext uri="{BB962C8B-B14F-4D97-AF65-F5344CB8AC3E}">
        <p14:creationId xmlns:p14="http://schemas.microsoft.com/office/powerpoint/2010/main" val="1930579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35552AAD-A6AC-407C-BC38-1915AF474DDE}"/>
              </a:ext>
            </a:extLst>
          </p:cNvPr>
          <p:cNvPicPr>
            <a:picLocks noChangeAspect="1"/>
          </p:cNvPicPr>
          <p:nvPr/>
        </p:nvPicPr>
        <p:blipFill rotWithShape="1">
          <a:blip r:embed="rId3"/>
          <a:srcRect r="1893" b="6452"/>
          <a:stretch/>
        </p:blipFill>
        <p:spPr>
          <a:xfrm>
            <a:off x="767932" y="1196752"/>
            <a:ext cx="3732060" cy="2088232"/>
          </a:xfrm>
          <a:prstGeom prst="rect">
            <a:avLst/>
          </a:prstGeom>
        </p:spPr>
      </p:pic>
      <p:sp>
        <p:nvSpPr>
          <p:cNvPr id="10" name="Textfeld 9">
            <a:extLst>
              <a:ext uri="{FF2B5EF4-FFF2-40B4-BE49-F238E27FC236}">
                <a16:creationId xmlns:a16="http://schemas.microsoft.com/office/drawing/2014/main" id="{C531D01F-2E83-4C4E-9DDC-764225FC6833}"/>
              </a:ext>
            </a:extLst>
          </p:cNvPr>
          <p:cNvSpPr txBox="1"/>
          <p:nvPr/>
        </p:nvSpPr>
        <p:spPr>
          <a:xfrm>
            <a:off x="2114993" y="735087"/>
            <a:ext cx="1109946" cy="461665"/>
          </a:xfrm>
          <a:prstGeom prst="rect">
            <a:avLst/>
          </a:prstGeom>
          <a:noFill/>
        </p:spPr>
        <p:txBody>
          <a:bodyPr wrap="square" rtlCol="0">
            <a:spAutoFit/>
          </a:bodyPr>
          <a:lstStyle/>
          <a:p>
            <a:pPr marL="342900" indent="-342900">
              <a:spcBef>
                <a:spcPts val="400"/>
              </a:spcBef>
            </a:pPr>
            <a:r>
              <a:rPr lang="de-DE" b="1" dirty="0">
                <a:latin typeface="Calibri"/>
                <a:cs typeface="Calibri"/>
              </a:rPr>
              <a:t>Vivien</a:t>
            </a:r>
          </a:p>
        </p:txBody>
      </p:sp>
      <p:pic>
        <p:nvPicPr>
          <p:cNvPr id="30" name="Grafik 29">
            <a:extLst>
              <a:ext uri="{FF2B5EF4-FFF2-40B4-BE49-F238E27FC236}">
                <a16:creationId xmlns:a16="http://schemas.microsoft.com/office/drawing/2014/main" id="{409EF753-6086-2D4A-A6BD-5E322DCB4E0F}"/>
              </a:ext>
            </a:extLst>
          </p:cNvPr>
          <p:cNvPicPr>
            <a:picLocks noChangeAspect="1"/>
          </p:cNvPicPr>
          <p:nvPr/>
        </p:nvPicPr>
        <p:blipFill rotWithShape="1">
          <a:blip r:embed="rId4"/>
          <a:srcRect l="2507" t="3052" r="2507" b="4001"/>
          <a:stretch/>
        </p:blipFill>
        <p:spPr>
          <a:xfrm>
            <a:off x="4860032" y="3717032"/>
            <a:ext cx="3888432" cy="2193114"/>
          </a:xfrm>
          <a:custGeom>
            <a:avLst/>
            <a:gdLst>
              <a:gd name="connsiteX0" fmla="*/ 182928 w 3888432"/>
              <a:gd name="connsiteY0" fmla="*/ 0 h 2193114"/>
              <a:gd name="connsiteX1" fmla="*/ 3721899 w 3888432"/>
              <a:gd name="connsiteY1" fmla="*/ 0 h 2193114"/>
              <a:gd name="connsiteX2" fmla="*/ 3851248 w 3888432"/>
              <a:gd name="connsiteY2" fmla="*/ 53579 h 2193114"/>
              <a:gd name="connsiteX3" fmla="*/ 3888432 w 3888432"/>
              <a:gd name="connsiteY3" fmla="*/ 108729 h 2193114"/>
              <a:gd name="connsiteX4" fmla="*/ 3888432 w 3888432"/>
              <a:gd name="connsiteY4" fmla="*/ 2084385 h 2193114"/>
              <a:gd name="connsiteX5" fmla="*/ 3851248 w 3888432"/>
              <a:gd name="connsiteY5" fmla="*/ 2139536 h 2193114"/>
              <a:gd name="connsiteX6" fmla="*/ 3721899 w 3888432"/>
              <a:gd name="connsiteY6" fmla="*/ 2193114 h 2193114"/>
              <a:gd name="connsiteX7" fmla="*/ 182928 w 3888432"/>
              <a:gd name="connsiteY7" fmla="*/ 2193114 h 2193114"/>
              <a:gd name="connsiteX8" fmla="*/ 0 w 3888432"/>
              <a:gd name="connsiteY8" fmla="*/ 2010186 h 2193114"/>
              <a:gd name="connsiteX9" fmla="*/ 0 w 3888432"/>
              <a:gd name="connsiteY9" fmla="*/ 182928 h 2193114"/>
              <a:gd name="connsiteX10" fmla="*/ 182928 w 3888432"/>
              <a:gd name="connsiteY10" fmla="*/ 0 h 2193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88432" h="2193114">
                <a:moveTo>
                  <a:pt x="182928" y="0"/>
                </a:moveTo>
                <a:lnTo>
                  <a:pt x="3721899" y="0"/>
                </a:lnTo>
                <a:cubicBezTo>
                  <a:pt x="3772413" y="0"/>
                  <a:pt x="3818145" y="20475"/>
                  <a:pt x="3851248" y="53579"/>
                </a:cubicBezTo>
                <a:lnTo>
                  <a:pt x="3888432" y="108729"/>
                </a:lnTo>
                <a:lnTo>
                  <a:pt x="3888432" y="2084385"/>
                </a:lnTo>
                <a:lnTo>
                  <a:pt x="3851248" y="2139536"/>
                </a:lnTo>
                <a:cubicBezTo>
                  <a:pt x="3818145" y="2172639"/>
                  <a:pt x="3772413" y="2193114"/>
                  <a:pt x="3721899" y="2193114"/>
                </a:cubicBezTo>
                <a:lnTo>
                  <a:pt x="182928" y="2193114"/>
                </a:lnTo>
                <a:cubicBezTo>
                  <a:pt x="81900" y="2193114"/>
                  <a:pt x="0" y="2111214"/>
                  <a:pt x="0" y="2010186"/>
                </a:cubicBezTo>
                <a:lnTo>
                  <a:pt x="0" y="182928"/>
                </a:lnTo>
                <a:cubicBezTo>
                  <a:pt x="0" y="81900"/>
                  <a:pt x="81900" y="0"/>
                  <a:pt x="182928" y="0"/>
                </a:cubicBezTo>
                <a:close/>
              </a:path>
            </a:pathLst>
          </a:custGeom>
        </p:spPr>
      </p:pic>
      <p:sp>
        <p:nvSpPr>
          <p:cNvPr id="12" name="Textfeld 11">
            <a:extLst>
              <a:ext uri="{FF2B5EF4-FFF2-40B4-BE49-F238E27FC236}">
                <a16:creationId xmlns:a16="http://schemas.microsoft.com/office/drawing/2014/main" id="{BB08DBE1-7053-4008-A38A-7C1031D82AF0}"/>
              </a:ext>
            </a:extLst>
          </p:cNvPr>
          <p:cNvSpPr txBox="1"/>
          <p:nvPr/>
        </p:nvSpPr>
        <p:spPr>
          <a:xfrm>
            <a:off x="5436096" y="3198167"/>
            <a:ext cx="2736304" cy="461665"/>
          </a:xfrm>
          <a:prstGeom prst="rect">
            <a:avLst/>
          </a:prstGeom>
          <a:noFill/>
        </p:spPr>
        <p:txBody>
          <a:bodyPr wrap="square" rtlCol="0">
            <a:spAutoFit/>
          </a:bodyPr>
          <a:lstStyle/>
          <a:p>
            <a:pPr marL="342900" indent="-342900">
              <a:spcBef>
                <a:spcPts val="400"/>
              </a:spcBef>
            </a:pPr>
            <a:r>
              <a:rPr lang="de-DE" b="1" dirty="0">
                <a:latin typeface="Calibri"/>
                <a:cs typeface="Calibri"/>
              </a:rPr>
              <a:t>Larissa und Fabian</a:t>
            </a:r>
          </a:p>
        </p:txBody>
      </p:sp>
      <p:sp>
        <p:nvSpPr>
          <p:cNvPr id="7" name="Rechteck 6">
            <a:extLst>
              <a:ext uri="{FF2B5EF4-FFF2-40B4-BE49-F238E27FC236}">
                <a16:creationId xmlns:a16="http://schemas.microsoft.com/office/drawing/2014/main" id="{23D004B3-F434-0B49-8743-725AC6B87B21}"/>
              </a:ext>
            </a:extLst>
          </p:cNvPr>
          <p:cNvSpPr/>
          <p:nvPr/>
        </p:nvSpPr>
        <p:spPr>
          <a:xfrm>
            <a:off x="838138" y="3284984"/>
            <a:ext cx="3733862" cy="246221"/>
          </a:xfrm>
          <a:prstGeom prst="rect">
            <a:avLst/>
          </a:prstGeom>
        </p:spPr>
        <p:txBody>
          <a:bodyPr wrap="square">
            <a:spAutoFit/>
          </a:bodyPr>
          <a:lstStyle/>
          <a:p>
            <a:pPr>
              <a:spcBef>
                <a:spcPct val="30000"/>
              </a:spcBef>
              <a:defRPr/>
            </a:pPr>
            <a:r>
              <a:rPr lang="de-DE" sz="1000" kern="0" dirty="0">
                <a:latin typeface="Calibri"/>
                <a:ea typeface="ＭＳ Ｐゴシック"/>
                <a:cs typeface="Calibri"/>
              </a:rPr>
              <a:t>Quelle: </a:t>
            </a:r>
            <a:r>
              <a:rPr lang="de-DE" sz="1000" u="sng" dirty="0">
                <a:solidFill>
                  <a:srgbClr val="327A86"/>
                </a:solidFill>
              </a:rPr>
              <a:t>https://kira.dzlm.de/node/105</a:t>
            </a:r>
            <a:endParaRPr lang="de-DE" sz="1000" dirty="0">
              <a:latin typeface="Calibri" panose="020F0502020204030204" pitchFamily="34" charset="0"/>
            </a:endParaRPr>
          </a:p>
        </p:txBody>
      </p:sp>
      <p:sp>
        <p:nvSpPr>
          <p:cNvPr id="8" name="Rechteck 7">
            <a:extLst>
              <a:ext uri="{FF2B5EF4-FFF2-40B4-BE49-F238E27FC236}">
                <a16:creationId xmlns:a16="http://schemas.microsoft.com/office/drawing/2014/main" id="{031C716E-DEEF-A546-B26F-641851E07F09}"/>
              </a:ext>
            </a:extLst>
          </p:cNvPr>
          <p:cNvSpPr/>
          <p:nvPr/>
        </p:nvSpPr>
        <p:spPr>
          <a:xfrm>
            <a:off x="5133027" y="5910146"/>
            <a:ext cx="3733862" cy="446276"/>
          </a:xfrm>
          <a:prstGeom prst="rect">
            <a:avLst/>
          </a:prstGeom>
        </p:spPr>
        <p:txBody>
          <a:bodyPr wrap="square">
            <a:spAutoFit/>
          </a:bodyPr>
          <a:lstStyle/>
          <a:p>
            <a:pPr>
              <a:spcBef>
                <a:spcPct val="30000"/>
              </a:spcBef>
              <a:defRPr/>
            </a:pPr>
            <a:r>
              <a:rPr lang="de-DE" sz="1000" kern="0" dirty="0">
                <a:latin typeface="Calibri"/>
                <a:ea typeface="ＭＳ Ｐゴシック"/>
                <a:cs typeface="Calibri"/>
              </a:rPr>
              <a:t>Quelle: </a:t>
            </a:r>
            <a:r>
              <a:rPr lang="de-DE" sz="1000" u="sng" dirty="0">
                <a:solidFill>
                  <a:srgbClr val="327A86"/>
                </a:solidFill>
              </a:rPr>
              <a:t>https://kira.dzlm.de/node/105</a:t>
            </a:r>
          </a:p>
          <a:p>
            <a:pPr>
              <a:spcBef>
                <a:spcPct val="30000"/>
              </a:spcBef>
              <a:defRPr/>
            </a:pPr>
            <a:endParaRPr lang="de-DE" sz="1000" dirty="0">
              <a:latin typeface="Calibri" panose="020F0502020204030204" pitchFamily="34" charset="0"/>
            </a:endParaRPr>
          </a:p>
        </p:txBody>
      </p:sp>
    </p:spTree>
    <p:extLst>
      <p:ext uri="{BB962C8B-B14F-4D97-AF65-F5344CB8AC3E}">
        <p14:creationId xmlns:p14="http://schemas.microsoft.com/office/powerpoint/2010/main" val="864744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324000" y="417600"/>
            <a:ext cx="3405484" cy="477054"/>
          </a:xfrm>
          <a:prstGeom prst="rect">
            <a:avLst/>
          </a:prstGeom>
        </p:spPr>
        <p:txBody>
          <a:bodyPr wrap="none">
            <a:spAutoFit/>
          </a:bodyPr>
          <a:lstStyle/>
          <a:p>
            <a:r>
              <a:rPr lang="de-DE" altLang="x-none" sz="2500" b="1" dirty="0">
                <a:solidFill>
                  <a:srgbClr val="327A86"/>
                </a:solidFill>
                <a:latin typeface="Calibri" pitchFamily="34" charset="0"/>
                <a:cs typeface="Calibri" pitchFamily="34" charset="0"/>
              </a:rPr>
              <a:t>Modellierungskreisläufe</a:t>
            </a:r>
            <a:endParaRPr lang="de-DE" sz="2500" dirty="0"/>
          </a:p>
        </p:txBody>
      </p:sp>
      <p:grpSp>
        <p:nvGrpSpPr>
          <p:cNvPr id="2" name="Gruppieren 1">
            <a:extLst>
              <a:ext uri="{FF2B5EF4-FFF2-40B4-BE49-F238E27FC236}">
                <a16:creationId xmlns:a16="http://schemas.microsoft.com/office/drawing/2014/main" id="{E782DD28-8B6F-9543-91A2-BDBC70164A3D}"/>
              </a:ext>
            </a:extLst>
          </p:cNvPr>
          <p:cNvGrpSpPr/>
          <p:nvPr/>
        </p:nvGrpSpPr>
        <p:grpSpPr>
          <a:xfrm>
            <a:off x="323528" y="1772815"/>
            <a:ext cx="8835213" cy="4741496"/>
            <a:chOff x="323528" y="1772815"/>
            <a:chExt cx="8835213" cy="4741496"/>
          </a:xfrm>
        </p:grpSpPr>
        <p:sp>
          <p:nvSpPr>
            <p:cNvPr id="81921" name="Rechteck 1"/>
            <p:cNvSpPr>
              <a:spLocks noChangeArrowheads="1"/>
            </p:cNvSpPr>
            <p:nvPr/>
          </p:nvSpPr>
          <p:spPr bwMode="auto">
            <a:xfrm>
              <a:off x="5940152" y="6237312"/>
              <a:ext cx="286226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algn="r" eaLnBrk="1" hangingPunct="1">
                <a:spcBef>
                  <a:spcPct val="50000"/>
                </a:spcBef>
              </a:pPr>
              <a:r>
                <a:rPr lang="de-DE" altLang="x-none" sz="1200" dirty="0">
                  <a:latin typeface="Calibri" pitchFamily="34" charset="0"/>
                  <a:cs typeface="Calibri" pitchFamily="34" charset="0"/>
                </a:rPr>
                <a:t>Blum &amp; Leiß 2005</a:t>
              </a:r>
            </a:p>
          </p:txBody>
        </p:sp>
        <p:sp>
          <p:nvSpPr>
            <p:cNvPr id="31" name="Textfeld 30">
              <a:extLst>
                <a:ext uri="{FF2B5EF4-FFF2-40B4-BE49-F238E27FC236}">
                  <a16:creationId xmlns:a16="http://schemas.microsoft.com/office/drawing/2014/main" id="{C92895D7-901A-4848-A69B-FFBA3AD1AAC4}"/>
                </a:ext>
              </a:extLst>
            </p:cNvPr>
            <p:cNvSpPr txBox="1"/>
            <p:nvPr/>
          </p:nvSpPr>
          <p:spPr>
            <a:xfrm>
              <a:off x="1822877" y="6111390"/>
              <a:ext cx="1527557" cy="369332"/>
            </a:xfrm>
            <a:prstGeom prst="rect">
              <a:avLst/>
            </a:prstGeom>
            <a:noFill/>
          </p:spPr>
          <p:txBody>
            <a:bodyPr wrap="square" rtlCol="0">
              <a:spAutoFit/>
            </a:bodyPr>
            <a:lstStyle/>
            <a:p>
              <a:pPr marL="342900" indent="-342900">
                <a:spcBef>
                  <a:spcPts val="400"/>
                </a:spcBef>
              </a:pPr>
              <a:r>
                <a:rPr lang="de-DE" sz="1800" dirty="0">
                  <a:latin typeface="Calibri"/>
                  <a:cs typeface="Calibri"/>
                </a:rPr>
                <a:t>Rest der Welt</a:t>
              </a:r>
            </a:p>
          </p:txBody>
        </p:sp>
        <p:sp>
          <p:nvSpPr>
            <p:cNvPr id="33" name="Textfeld 32">
              <a:extLst>
                <a:ext uri="{FF2B5EF4-FFF2-40B4-BE49-F238E27FC236}">
                  <a16:creationId xmlns:a16="http://schemas.microsoft.com/office/drawing/2014/main" id="{B59B5F82-5268-FB4D-8F26-E64E1EE9A3A6}"/>
                </a:ext>
              </a:extLst>
            </p:cNvPr>
            <p:cNvSpPr txBox="1"/>
            <p:nvPr/>
          </p:nvSpPr>
          <p:spPr>
            <a:xfrm>
              <a:off x="4542442" y="6111390"/>
              <a:ext cx="1527557" cy="369332"/>
            </a:xfrm>
            <a:prstGeom prst="rect">
              <a:avLst/>
            </a:prstGeom>
            <a:noFill/>
          </p:spPr>
          <p:txBody>
            <a:bodyPr wrap="square" rtlCol="0">
              <a:spAutoFit/>
            </a:bodyPr>
            <a:lstStyle/>
            <a:p>
              <a:pPr marL="342900" indent="-342900">
                <a:spcBef>
                  <a:spcPts val="400"/>
                </a:spcBef>
              </a:pPr>
              <a:r>
                <a:rPr lang="de-DE" sz="1800" dirty="0">
                  <a:latin typeface="Calibri"/>
                  <a:cs typeface="Calibri"/>
                </a:rPr>
                <a:t>Mathematik</a:t>
              </a:r>
            </a:p>
          </p:txBody>
        </p:sp>
        <p:grpSp>
          <p:nvGrpSpPr>
            <p:cNvPr id="71" name="Gruppieren 70">
              <a:extLst>
                <a:ext uri="{FF2B5EF4-FFF2-40B4-BE49-F238E27FC236}">
                  <a16:creationId xmlns:a16="http://schemas.microsoft.com/office/drawing/2014/main" id="{B62CAE88-EC26-414F-9305-8236BEE0A7EB}"/>
                </a:ext>
              </a:extLst>
            </p:cNvPr>
            <p:cNvGrpSpPr/>
            <p:nvPr/>
          </p:nvGrpSpPr>
          <p:grpSpPr>
            <a:xfrm>
              <a:off x="323528" y="1772815"/>
              <a:ext cx="8835213" cy="4248473"/>
              <a:chOff x="323528" y="1772815"/>
              <a:chExt cx="8835213" cy="4248473"/>
            </a:xfrm>
          </p:grpSpPr>
          <p:sp>
            <p:nvSpPr>
              <p:cNvPr id="6" name="Oval 5">
                <a:extLst>
                  <a:ext uri="{FF2B5EF4-FFF2-40B4-BE49-F238E27FC236}">
                    <a16:creationId xmlns:a16="http://schemas.microsoft.com/office/drawing/2014/main" id="{E2962E15-7773-194B-99BD-BEB88340EA59}"/>
                  </a:ext>
                </a:extLst>
              </p:cNvPr>
              <p:cNvSpPr/>
              <p:nvPr/>
            </p:nvSpPr>
            <p:spPr bwMode="auto">
              <a:xfrm>
                <a:off x="2668267" y="2420888"/>
                <a:ext cx="319557" cy="288032"/>
              </a:xfrm>
              <a:prstGeom prst="ellipse">
                <a:avLst/>
              </a:prstGeom>
              <a:solidFill>
                <a:srgbClr val="737373"/>
              </a:solidFill>
              <a:ln w="9525" cap="flat" cmpd="sng" algn="ctr">
                <a:solidFill>
                  <a:srgbClr val="73737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7" name="Oval 6">
                <a:extLst>
                  <a:ext uri="{FF2B5EF4-FFF2-40B4-BE49-F238E27FC236}">
                    <a16:creationId xmlns:a16="http://schemas.microsoft.com/office/drawing/2014/main" id="{5E1044B4-2880-F746-AA8F-107BEB2A6FC8}"/>
                  </a:ext>
                </a:extLst>
              </p:cNvPr>
              <p:cNvSpPr/>
              <p:nvPr/>
            </p:nvSpPr>
            <p:spPr bwMode="auto">
              <a:xfrm>
                <a:off x="4499992" y="2420888"/>
                <a:ext cx="319557" cy="288032"/>
              </a:xfrm>
              <a:prstGeom prst="ellipse">
                <a:avLst/>
              </a:prstGeom>
              <a:solidFill>
                <a:srgbClr val="737373"/>
              </a:solidFill>
              <a:ln w="9525" cap="flat" cmpd="sng" algn="ctr">
                <a:solidFill>
                  <a:srgbClr val="73737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8" name="Bogen 7">
                <a:extLst>
                  <a:ext uri="{FF2B5EF4-FFF2-40B4-BE49-F238E27FC236}">
                    <a16:creationId xmlns:a16="http://schemas.microsoft.com/office/drawing/2014/main" id="{60BDB08B-C570-3E4A-BD64-CDB442E876D3}"/>
                  </a:ext>
                </a:extLst>
              </p:cNvPr>
              <p:cNvSpPr/>
              <p:nvPr/>
            </p:nvSpPr>
            <p:spPr bwMode="auto">
              <a:xfrm rot="5400000" flipH="1">
                <a:off x="3306187" y="1860083"/>
                <a:ext cx="818506" cy="1455232"/>
              </a:xfrm>
              <a:prstGeom prst="arc">
                <a:avLst>
                  <a:gd name="adj1" fmla="val 16727266"/>
                  <a:gd name="adj2" fmla="val 4443002"/>
                </a:avLst>
              </a:prstGeom>
              <a:noFill/>
              <a:ln w="38100" cap="flat" cmpd="sng" algn="ctr">
                <a:solidFill>
                  <a:srgbClr val="737373"/>
                </a:solidFill>
                <a:prstDash val="solid"/>
                <a:round/>
                <a:headEnd type="triangl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2400" b="0" i="0" u="none" strike="noStrike" cap="none" normalizeH="0" baseline="0" dirty="0">
                    <a:ln>
                      <a:noFill/>
                    </a:ln>
                    <a:solidFill>
                      <a:schemeClr val="tx1"/>
                    </a:solidFill>
                    <a:effectLst/>
                    <a:latin typeface="Arial" charset="0"/>
                    <a:ea typeface="ＭＳ Ｐゴシック" charset="-128"/>
                    <a:cs typeface="ＭＳ Ｐゴシック" charset="-128"/>
                  </a:rPr>
                  <a:t>       </a:t>
                </a:r>
              </a:p>
            </p:txBody>
          </p:sp>
          <p:sp>
            <p:nvSpPr>
              <p:cNvPr id="9" name="Abgerundetes Rechteck 8">
                <a:extLst>
                  <a:ext uri="{FF2B5EF4-FFF2-40B4-BE49-F238E27FC236}">
                    <a16:creationId xmlns:a16="http://schemas.microsoft.com/office/drawing/2014/main" id="{91E3D44A-6790-6649-A098-87B879624D83}"/>
                  </a:ext>
                </a:extLst>
              </p:cNvPr>
              <p:cNvSpPr/>
              <p:nvPr/>
            </p:nvSpPr>
            <p:spPr bwMode="auto">
              <a:xfrm>
                <a:off x="4555393" y="5013175"/>
                <a:ext cx="273284" cy="254649"/>
              </a:xfrm>
              <a:prstGeom prst="roundRect">
                <a:avLst/>
              </a:prstGeom>
              <a:solidFill>
                <a:srgbClr val="737373"/>
              </a:solidFill>
              <a:ln w="9525" cap="flat" cmpd="sng" algn="ctr">
                <a:solidFill>
                  <a:srgbClr val="73737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10" name="Abgerundetes Rechteck 9">
                <a:extLst>
                  <a:ext uri="{FF2B5EF4-FFF2-40B4-BE49-F238E27FC236}">
                    <a16:creationId xmlns:a16="http://schemas.microsoft.com/office/drawing/2014/main" id="{D90E3046-65BF-C74E-86DB-61C57530ED90}"/>
                  </a:ext>
                </a:extLst>
              </p:cNvPr>
              <p:cNvSpPr/>
              <p:nvPr/>
            </p:nvSpPr>
            <p:spPr bwMode="auto">
              <a:xfrm>
                <a:off x="2819491" y="4972862"/>
                <a:ext cx="273284" cy="254649"/>
              </a:xfrm>
              <a:prstGeom prst="roundRect">
                <a:avLst/>
              </a:prstGeom>
              <a:solidFill>
                <a:srgbClr val="737373"/>
              </a:solidFill>
              <a:ln w="9525" cap="flat" cmpd="sng" algn="ctr">
                <a:solidFill>
                  <a:srgbClr val="73737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14" name="Bogen 13">
                <a:extLst>
                  <a:ext uri="{FF2B5EF4-FFF2-40B4-BE49-F238E27FC236}">
                    <a16:creationId xmlns:a16="http://schemas.microsoft.com/office/drawing/2014/main" id="{88023B80-F473-0F4D-92B8-676EDD3C4031}"/>
                  </a:ext>
                </a:extLst>
              </p:cNvPr>
              <p:cNvSpPr/>
              <p:nvPr/>
            </p:nvSpPr>
            <p:spPr bwMode="auto">
              <a:xfrm rot="21386763" flipV="1">
                <a:off x="4209177" y="2683519"/>
                <a:ext cx="990212" cy="2264173"/>
              </a:xfrm>
              <a:prstGeom prst="arc">
                <a:avLst>
                  <a:gd name="adj1" fmla="val 16727266"/>
                  <a:gd name="adj2" fmla="val 4443002"/>
                </a:avLst>
              </a:prstGeom>
              <a:noFill/>
              <a:ln w="38100" cap="flat" cmpd="sng" algn="ctr">
                <a:solidFill>
                  <a:srgbClr val="737373"/>
                </a:solidFill>
                <a:prstDash val="solid"/>
                <a:round/>
                <a:headEnd type="triangl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15" name="Bogen 14">
                <a:extLst>
                  <a:ext uri="{FF2B5EF4-FFF2-40B4-BE49-F238E27FC236}">
                    <a16:creationId xmlns:a16="http://schemas.microsoft.com/office/drawing/2014/main" id="{14A53FA2-B26A-AD47-9466-C1BEDB0F1783}"/>
                  </a:ext>
                </a:extLst>
              </p:cNvPr>
              <p:cNvSpPr/>
              <p:nvPr/>
            </p:nvSpPr>
            <p:spPr bwMode="auto">
              <a:xfrm rot="7648232" flipV="1">
                <a:off x="2750253" y="3919673"/>
                <a:ext cx="990212" cy="1726553"/>
              </a:xfrm>
              <a:prstGeom prst="arc">
                <a:avLst>
                  <a:gd name="adj1" fmla="val 16727266"/>
                  <a:gd name="adj2" fmla="val 19393474"/>
                </a:avLst>
              </a:prstGeom>
              <a:noFill/>
              <a:ln w="38100" cap="flat" cmpd="sng" algn="ctr">
                <a:solidFill>
                  <a:srgbClr val="737373"/>
                </a:solidFill>
                <a:prstDash val="solid"/>
                <a:round/>
                <a:headEnd type="triangl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3" name="Stern mit 5 Zacken 2">
                <a:extLst>
                  <a:ext uri="{FF2B5EF4-FFF2-40B4-BE49-F238E27FC236}">
                    <a16:creationId xmlns:a16="http://schemas.microsoft.com/office/drawing/2014/main" id="{19F9CB2D-1FD7-4446-8458-4A6CCE900A68}"/>
                  </a:ext>
                </a:extLst>
              </p:cNvPr>
              <p:cNvSpPr/>
              <p:nvPr/>
            </p:nvSpPr>
            <p:spPr bwMode="auto">
              <a:xfrm>
                <a:off x="2177312" y="3625281"/>
                <a:ext cx="360040" cy="332878"/>
              </a:xfrm>
              <a:prstGeom prst="star5">
                <a:avLst>
                  <a:gd name="adj" fmla="val 21463"/>
                  <a:gd name="hf" fmla="val 105146"/>
                  <a:gd name="vf" fmla="val 110557"/>
                </a:avLst>
              </a:prstGeom>
              <a:solidFill>
                <a:srgbClr val="737373"/>
              </a:solidFill>
              <a:ln w="9525" cap="flat" cmpd="sng" algn="ctr">
                <a:solidFill>
                  <a:srgbClr val="73737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17" name="Bogen 16">
                <a:extLst>
                  <a:ext uri="{FF2B5EF4-FFF2-40B4-BE49-F238E27FC236}">
                    <a16:creationId xmlns:a16="http://schemas.microsoft.com/office/drawing/2014/main" id="{5B5AB225-D879-4442-B5E1-51D51A4E66EE}"/>
                  </a:ext>
                </a:extLst>
              </p:cNvPr>
              <p:cNvSpPr/>
              <p:nvPr/>
            </p:nvSpPr>
            <p:spPr bwMode="auto">
              <a:xfrm rot="16200000" flipV="1">
                <a:off x="1439388" y="3321253"/>
                <a:ext cx="746934" cy="962429"/>
              </a:xfrm>
              <a:prstGeom prst="arc">
                <a:avLst>
                  <a:gd name="adj1" fmla="val 18176834"/>
                  <a:gd name="adj2" fmla="val 3275449"/>
                </a:avLst>
              </a:prstGeom>
              <a:noFill/>
              <a:ln w="38100" cap="flat" cmpd="sng" algn="ctr">
                <a:solidFill>
                  <a:srgbClr val="737373"/>
                </a:solidFill>
                <a:prstDash val="solid"/>
                <a:round/>
                <a:headEnd type="triangl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19" name="Bogen 18">
                <a:extLst>
                  <a:ext uri="{FF2B5EF4-FFF2-40B4-BE49-F238E27FC236}">
                    <a16:creationId xmlns:a16="http://schemas.microsoft.com/office/drawing/2014/main" id="{BDAFAB41-50EA-F148-B74B-1CC272CAE5C6}"/>
                  </a:ext>
                </a:extLst>
              </p:cNvPr>
              <p:cNvSpPr/>
              <p:nvPr/>
            </p:nvSpPr>
            <p:spPr bwMode="auto">
              <a:xfrm rot="10434896" flipV="1">
                <a:off x="2380556" y="2806955"/>
                <a:ext cx="990212" cy="1726553"/>
              </a:xfrm>
              <a:prstGeom prst="arc">
                <a:avLst>
                  <a:gd name="adj1" fmla="val 16727266"/>
                  <a:gd name="adj2" fmla="val 19393474"/>
                </a:avLst>
              </a:prstGeom>
              <a:noFill/>
              <a:ln w="38100" cap="flat" cmpd="sng" algn="ctr">
                <a:solidFill>
                  <a:srgbClr val="737373"/>
                </a:solidFill>
                <a:prstDash val="solid"/>
                <a:round/>
                <a:headEnd type="triangl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20" name="Stern mit 5 Zacken 19">
                <a:extLst>
                  <a:ext uri="{FF2B5EF4-FFF2-40B4-BE49-F238E27FC236}">
                    <a16:creationId xmlns:a16="http://schemas.microsoft.com/office/drawing/2014/main" id="{FDA6DC1D-AD0A-DF45-BF0A-0089AF132B6D}"/>
                  </a:ext>
                </a:extLst>
              </p:cNvPr>
              <p:cNvSpPr/>
              <p:nvPr/>
            </p:nvSpPr>
            <p:spPr bwMode="auto">
              <a:xfrm>
                <a:off x="1089650" y="3629370"/>
                <a:ext cx="360040" cy="332878"/>
              </a:xfrm>
              <a:prstGeom prst="star5">
                <a:avLst>
                  <a:gd name="adj" fmla="val 21463"/>
                  <a:gd name="hf" fmla="val 105146"/>
                  <a:gd name="vf" fmla="val 110557"/>
                </a:avLst>
              </a:prstGeom>
              <a:solidFill>
                <a:srgbClr val="737373"/>
              </a:solidFill>
              <a:ln w="9525" cap="flat" cmpd="sng" algn="ctr">
                <a:solidFill>
                  <a:srgbClr val="73737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22" name="Bogen 21">
                <a:extLst>
                  <a:ext uri="{FF2B5EF4-FFF2-40B4-BE49-F238E27FC236}">
                    <a16:creationId xmlns:a16="http://schemas.microsoft.com/office/drawing/2014/main" id="{74AF41FE-3C55-354A-9477-785C5C7517B8}"/>
                  </a:ext>
                </a:extLst>
              </p:cNvPr>
              <p:cNvSpPr/>
              <p:nvPr/>
            </p:nvSpPr>
            <p:spPr bwMode="auto">
              <a:xfrm rot="16200000" flipH="1">
                <a:off x="1419498" y="3341143"/>
                <a:ext cx="786714" cy="962429"/>
              </a:xfrm>
              <a:prstGeom prst="arc">
                <a:avLst>
                  <a:gd name="adj1" fmla="val 18176834"/>
                  <a:gd name="adj2" fmla="val 3275449"/>
                </a:avLst>
              </a:prstGeom>
              <a:noFill/>
              <a:ln w="38100" cap="flat" cmpd="sng" algn="ctr">
                <a:solidFill>
                  <a:srgbClr val="737373"/>
                </a:solidFill>
                <a:prstDash val="solid"/>
                <a:round/>
                <a:headEnd type="triangl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16" name="Oval 15">
                <a:extLst>
                  <a:ext uri="{FF2B5EF4-FFF2-40B4-BE49-F238E27FC236}">
                    <a16:creationId xmlns:a16="http://schemas.microsoft.com/office/drawing/2014/main" id="{763EC30A-2A79-1643-AFBC-20446280E836}"/>
                  </a:ext>
                </a:extLst>
              </p:cNvPr>
              <p:cNvSpPr/>
              <p:nvPr/>
            </p:nvSpPr>
            <p:spPr bwMode="auto">
              <a:xfrm>
                <a:off x="3937849" y="1772815"/>
                <a:ext cx="2146319" cy="4248473"/>
              </a:xfrm>
              <a:prstGeom prst="ellipse">
                <a:avLst/>
              </a:prstGeom>
              <a:noFill/>
              <a:ln w="19050" cap="flat" cmpd="sng" algn="ctr">
                <a:solidFill>
                  <a:srgbClr val="73737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34" name="Textfeld 33">
                <a:extLst>
                  <a:ext uri="{FF2B5EF4-FFF2-40B4-BE49-F238E27FC236}">
                    <a16:creationId xmlns:a16="http://schemas.microsoft.com/office/drawing/2014/main" id="{77D61596-BB7F-4444-A236-05EC51B9875F}"/>
                  </a:ext>
                </a:extLst>
              </p:cNvPr>
              <p:cNvSpPr txBox="1"/>
              <p:nvPr/>
            </p:nvSpPr>
            <p:spPr>
              <a:xfrm>
                <a:off x="4860032" y="2204864"/>
                <a:ext cx="1195834" cy="584775"/>
              </a:xfrm>
              <a:prstGeom prst="rect">
                <a:avLst/>
              </a:prstGeom>
              <a:noFill/>
            </p:spPr>
            <p:txBody>
              <a:bodyPr wrap="square" rtlCol="0">
                <a:spAutoFit/>
              </a:bodyPr>
              <a:lstStyle/>
              <a:p>
                <a:pPr indent="-342900">
                  <a:spcBef>
                    <a:spcPts val="0"/>
                  </a:spcBef>
                </a:pPr>
                <a:r>
                  <a:rPr lang="de-DE" sz="1600" dirty="0">
                    <a:latin typeface="Calibri"/>
                    <a:cs typeface="Calibri"/>
                  </a:rPr>
                  <a:t>Math. Modell</a:t>
                </a:r>
              </a:p>
            </p:txBody>
          </p:sp>
          <p:sp>
            <p:nvSpPr>
              <p:cNvPr id="35" name="Textfeld 34">
                <a:extLst>
                  <a:ext uri="{FF2B5EF4-FFF2-40B4-BE49-F238E27FC236}">
                    <a16:creationId xmlns:a16="http://schemas.microsoft.com/office/drawing/2014/main" id="{D0A6F9CB-4480-114C-B26D-7283F427F476}"/>
                  </a:ext>
                </a:extLst>
              </p:cNvPr>
              <p:cNvSpPr txBox="1"/>
              <p:nvPr/>
            </p:nvSpPr>
            <p:spPr>
              <a:xfrm>
                <a:off x="4833994" y="4860449"/>
                <a:ext cx="1195834" cy="584775"/>
              </a:xfrm>
              <a:prstGeom prst="rect">
                <a:avLst/>
              </a:prstGeom>
              <a:noFill/>
            </p:spPr>
            <p:txBody>
              <a:bodyPr wrap="square" rtlCol="0">
                <a:spAutoFit/>
              </a:bodyPr>
              <a:lstStyle/>
              <a:p>
                <a:pPr indent="-342900">
                  <a:spcBef>
                    <a:spcPts val="0"/>
                  </a:spcBef>
                </a:pPr>
                <a:r>
                  <a:rPr lang="de-DE" sz="1600" dirty="0">
                    <a:latin typeface="Calibri"/>
                    <a:cs typeface="Calibri"/>
                  </a:rPr>
                  <a:t>Math. Resultate</a:t>
                </a:r>
              </a:p>
            </p:txBody>
          </p:sp>
          <p:sp>
            <p:nvSpPr>
              <p:cNvPr id="36" name="Textfeld 35">
                <a:extLst>
                  <a:ext uri="{FF2B5EF4-FFF2-40B4-BE49-F238E27FC236}">
                    <a16:creationId xmlns:a16="http://schemas.microsoft.com/office/drawing/2014/main" id="{8917FFBF-D3C2-9D40-B561-10B0023A99F0}"/>
                  </a:ext>
                </a:extLst>
              </p:cNvPr>
              <p:cNvSpPr txBox="1"/>
              <p:nvPr/>
            </p:nvSpPr>
            <p:spPr>
              <a:xfrm>
                <a:off x="2182601" y="4946399"/>
                <a:ext cx="1195834" cy="584775"/>
              </a:xfrm>
              <a:prstGeom prst="rect">
                <a:avLst/>
              </a:prstGeom>
              <a:noFill/>
            </p:spPr>
            <p:txBody>
              <a:bodyPr wrap="square" rtlCol="0">
                <a:spAutoFit/>
              </a:bodyPr>
              <a:lstStyle/>
              <a:p>
                <a:pPr indent="-342900">
                  <a:spcBef>
                    <a:spcPts val="0"/>
                  </a:spcBef>
                </a:pPr>
                <a:r>
                  <a:rPr lang="de-DE" sz="1600" dirty="0">
                    <a:latin typeface="Calibri"/>
                    <a:cs typeface="Calibri"/>
                  </a:rPr>
                  <a:t>Reale Resultate</a:t>
                </a:r>
              </a:p>
            </p:txBody>
          </p:sp>
          <p:sp>
            <p:nvSpPr>
              <p:cNvPr id="37" name="Textfeld 36">
                <a:extLst>
                  <a:ext uri="{FF2B5EF4-FFF2-40B4-BE49-F238E27FC236}">
                    <a16:creationId xmlns:a16="http://schemas.microsoft.com/office/drawing/2014/main" id="{2DF58CA9-2F3B-0648-9934-321FDF18521C}"/>
                  </a:ext>
                </a:extLst>
              </p:cNvPr>
              <p:cNvSpPr txBox="1"/>
              <p:nvPr/>
            </p:nvSpPr>
            <p:spPr>
              <a:xfrm>
                <a:off x="1927967" y="2204864"/>
                <a:ext cx="1195834" cy="584775"/>
              </a:xfrm>
              <a:prstGeom prst="rect">
                <a:avLst/>
              </a:prstGeom>
              <a:noFill/>
            </p:spPr>
            <p:txBody>
              <a:bodyPr wrap="square" rtlCol="0">
                <a:spAutoFit/>
              </a:bodyPr>
              <a:lstStyle/>
              <a:p>
                <a:pPr indent="-342900">
                  <a:spcBef>
                    <a:spcPts val="0"/>
                  </a:spcBef>
                </a:pPr>
                <a:r>
                  <a:rPr lang="de-DE" sz="1600" dirty="0">
                    <a:latin typeface="Calibri"/>
                    <a:cs typeface="Calibri"/>
                  </a:rPr>
                  <a:t>Real- </a:t>
                </a:r>
              </a:p>
              <a:p>
                <a:pPr indent="-342900">
                  <a:spcBef>
                    <a:spcPts val="0"/>
                  </a:spcBef>
                </a:pPr>
                <a:r>
                  <a:rPr lang="de-DE" sz="1600" dirty="0">
                    <a:latin typeface="Calibri"/>
                    <a:cs typeface="Calibri"/>
                  </a:rPr>
                  <a:t>Modell</a:t>
                </a:r>
              </a:p>
            </p:txBody>
          </p:sp>
          <p:sp>
            <p:nvSpPr>
              <p:cNvPr id="38" name="Textfeld 37">
                <a:extLst>
                  <a:ext uri="{FF2B5EF4-FFF2-40B4-BE49-F238E27FC236}">
                    <a16:creationId xmlns:a16="http://schemas.microsoft.com/office/drawing/2014/main" id="{1D7BD8AD-42E5-304E-8E0B-284868D23D10}"/>
                  </a:ext>
                </a:extLst>
              </p:cNvPr>
              <p:cNvSpPr txBox="1"/>
              <p:nvPr/>
            </p:nvSpPr>
            <p:spPr>
              <a:xfrm>
                <a:off x="2547802" y="3580838"/>
                <a:ext cx="1195834" cy="584775"/>
              </a:xfrm>
              <a:prstGeom prst="rect">
                <a:avLst/>
              </a:prstGeom>
              <a:noFill/>
            </p:spPr>
            <p:txBody>
              <a:bodyPr wrap="square" rtlCol="0">
                <a:spAutoFit/>
              </a:bodyPr>
              <a:lstStyle/>
              <a:p>
                <a:pPr indent="-342900">
                  <a:spcBef>
                    <a:spcPts val="0"/>
                  </a:spcBef>
                </a:pPr>
                <a:r>
                  <a:rPr lang="de-DE" sz="1600" dirty="0">
                    <a:latin typeface="Calibri"/>
                    <a:cs typeface="Calibri"/>
                  </a:rPr>
                  <a:t>Situations-modell</a:t>
                </a:r>
              </a:p>
            </p:txBody>
          </p:sp>
          <p:sp>
            <p:nvSpPr>
              <p:cNvPr id="39" name="Textfeld 38">
                <a:extLst>
                  <a:ext uri="{FF2B5EF4-FFF2-40B4-BE49-F238E27FC236}">
                    <a16:creationId xmlns:a16="http://schemas.microsoft.com/office/drawing/2014/main" id="{FA94467B-8880-2142-9E03-1C3114AE7345}"/>
                  </a:ext>
                </a:extLst>
              </p:cNvPr>
              <p:cNvSpPr txBox="1"/>
              <p:nvPr/>
            </p:nvSpPr>
            <p:spPr>
              <a:xfrm>
                <a:off x="323528" y="3573016"/>
                <a:ext cx="1066532" cy="584775"/>
              </a:xfrm>
              <a:prstGeom prst="rect">
                <a:avLst/>
              </a:prstGeom>
              <a:noFill/>
            </p:spPr>
            <p:txBody>
              <a:bodyPr wrap="square" rtlCol="0">
                <a:spAutoFit/>
              </a:bodyPr>
              <a:lstStyle/>
              <a:p>
                <a:pPr indent="-342900">
                  <a:spcBef>
                    <a:spcPts val="0"/>
                  </a:spcBef>
                </a:pPr>
                <a:r>
                  <a:rPr lang="de-DE" sz="1600" dirty="0">
                    <a:latin typeface="Calibri"/>
                    <a:cs typeface="Calibri"/>
                  </a:rPr>
                  <a:t>Real-</a:t>
                </a:r>
              </a:p>
              <a:p>
                <a:pPr indent="-342900">
                  <a:spcBef>
                    <a:spcPts val="0"/>
                  </a:spcBef>
                </a:pPr>
                <a:r>
                  <a:rPr lang="de-DE" sz="1600" dirty="0" err="1">
                    <a:latin typeface="Calibri"/>
                    <a:cs typeface="Calibri"/>
                  </a:rPr>
                  <a:t>situation</a:t>
                </a:r>
                <a:endParaRPr lang="de-DE" sz="1600" dirty="0">
                  <a:latin typeface="Calibri"/>
                  <a:cs typeface="Calibri"/>
                </a:endParaRPr>
              </a:p>
            </p:txBody>
          </p:sp>
          <p:sp>
            <p:nvSpPr>
              <p:cNvPr id="32" name="Textfeld 31">
                <a:extLst>
                  <a:ext uri="{FF2B5EF4-FFF2-40B4-BE49-F238E27FC236}">
                    <a16:creationId xmlns:a16="http://schemas.microsoft.com/office/drawing/2014/main" id="{717388C3-7CFD-0245-8B89-69F635B50DC6}"/>
                  </a:ext>
                </a:extLst>
              </p:cNvPr>
              <p:cNvSpPr txBox="1"/>
              <p:nvPr/>
            </p:nvSpPr>
            <p:spPr>
              <a:xfrm>
                <a:off x="1691680" y="3090446"/>
                <a:ext cx="360040" cy="338554"/>
              </a:xfrm>
              <a:prstGeom prst="rect">
                <a:avLst/>
              </a:prstGeom>
              <a:noFill/>
            </p:spPr>
            <p:txBody>
              <a:bodyPr wrap="square" rtlCol="0">
                <a:spAutoFit/>
              </a:bodyPr>
              <a:lstStyle/>
              <a:p>
                <a:pPr marL="342900" indent="-342900">
                  <a:spcBef>
                    <a:spcPts val="400"/>
                  </a:spcBef>
                </a:pPr>
                <a:r>
                  <a:rPr lang="de-DE" sz="1600" dirty="0">
                    <a:latin typeface="Calibri"/>
                    <a:cs typeface="Calibri"/>
                  </a:rPr>
                  <a:t>1</a:t>
                </a:r>
              </a:p>
            </p:txBody>
          </p:sp>
          <p:sp>
            <p:nvSpPr>
              <p:cNvPr id="41" name="Textfeld 40">
                <a:extLst>
                  <a:ext uri="{FF2B5EF4-FFF2-40B4-BE49-F238E27FC236}">
                    <a16:creationId xmlns:a16="http://schemas.microsoft.com/office/drawing/2014/main" id="{22880F96-40EE-7D4A-A906-8EFA01BC48D0}"/>
                  </a:ext>
                </a:extLst>
              </p:cNvPr>
              <p:cNvSpPr txBox="1"/>
              <p:nvPr/>
            </p:nvSpPr>
            <p:spPr>
              <a:xfrm>
                <a:off x="1691680" y="4170566"/>
                <a:ext cx="360040" cy="338554"/>
              </a:xfrm>
              <a:prstGeom prst="rect">
                <a:avLst/>
              </a:prstGeom>
              <a:noFill/>
            </p:spPr>
            <p:txBody>
              <a:bodyPr wrap="square" rtlCol="0">
                <a:spAutoFit/>
              </a:bodyPr>
              <a:lstStyle/>
              <a:p>
                <a:pPr marL="342900" indent="-342900">
                  <a:spcBef>
                    <a:spcPts val="400"/>
                  </a:spcBef>
                </a:pPr>
                <a:r>
                  <a:rPr lang="de-DE" sz="1600" dirty="0">
                    <a:latin typeface="Calibri"/>
                    <a:cs typeface="Calibri"/>
                  </a:rPr>
                  <a:t>7</a:t>
                </a:r>
              </a:p>
            </p:txBody>
          </p:sp>
          <p:sp>
            <p:nvSpPr>
              <p:cNvPr id="42" name="Textfeld 41">
                <a:extLst>
                  <a:ext uri="{FF2B5EF4-FFF2-40B4-BE49-F238E27FC236}">
                    <a16:creationId xmlns:a16="http://schemas.microsoft.com/office/drawing/2014/main" id="{C181429E-51A9-474A-A106-D5D34B301847}"/>
                  </a:ext>
                </a:extLst>
              </p:cNvPr>
              <p:cNvSpPr txBox="1"/>
              <p:nvPr/>
            </p:nvSpPr>
            <p:spPr>
              <a:xfrm>
                <a:off x="3650968" y="1866310"/>
                <a:ext cx="360040" cy="338554"/>
              </a:xfrm>
              <a:prstGeom prst="rect">
                <a:avLst/>
              </a:prstGeom>
              <a:noFill/>
            </p:spPr>
            <p:txBody>
              <a:bodyPr wrap="square" rtlCol="0">
                <a:spAutoFit/>
              </a:bodyPr>
              <a:lstStyle/>
              <a:p>
                <a:pPr marL="342900" indent="-342900">
                  <a:spcBef>
                    <a:spcPts val="400"/>
                  </a:spcBef>
                </a:pPr>
                <a:r>
                  <a:rPr lang="de-DE" sz="1600" dirty="0">
                    <a:latin typeface="Calibri"/>
                    <a:cs typeface="Calibri"/>
                  </a:rPr>
                  <a:t>3</a:t>
                </a:r>
              </a:p>
            </p:txBody>
          </p:sp>
          <p:sp>
            <p:nvSpPr>
              <p:cNvPr id="44" name="Textfeld 43">
                <a:extLst>
                  <a:ext uri="{FF2B5EF4-FFF2-40B4-BE49-F238E27FC236}">
                    <a16:creationId xmlns:a16="http://schemas.microsoft.com/office/drawing/2014/main" id="{105A3558-FD55-F245-B88B-D78BD864AC07}"/>
                  </a:ext>
                </a:extLst>
              </p:cNvPr>
              <p:cNvSpPr txBox="1"/>
              <p:nvPr/>
            </p:nvSpPr>
            <p:spPr>
              <a:xfrm>
                <a:off x="2195736" y="2852936"/>
                <a:ext cx="360040" cy="338554"/>
              </a:xfrm>
              <a:prstGeom prst="rect">
                <a:avLst/>
              </a:prstGeom>
              <a:noFill/>
            </p:spPr>
            <p:txBody>
              <a:bodyPr wrap="square" rtlCol="0">
                <a:spAutoFit/>
              </a:bodyPr>
              <a:lstStyle/>
              <a:p>
                <a:pPr marL="342900" indent="-342900">
                  <a:spcBef>
                    <a:spcPts val="400"/>
                  </a:spcBef>
                </a:pPr>
                <a:r>
                  <a:rPr lang="de-DE" sz="1600" dirty="0">
                    <a:latin typeface="Calibri"/>
                    <a:cs typeface="Calibri"/>
                  </a:rPr>
                  <a:t>2</a:t>
                </a:r>
              </a:p>
            </p:txBody>
          </p:sp>
          <p:sp>
            <p:nvSpPr>
              <p:cNvPr id="45" name="Textfeld 44">
                <a:extLst>
                  <a:ext uri="{FF2B5EF4-FFF2-40B4-BE49-F238E27FC236}">
                    <a16:creationId xmlns:a16="http://schemas.microsoft.com/office/drawing/2014/main" id="{067FAC01-DFB3-5B41-B670-E0C3FFAC3963}"/>
                  </a:ext>
                </a:extLst>
              </p:cNvPr>
              <p:cNvSpPr txBox="1"/>
              <p:nvPr/>
            </p:nvSpPr>
            <p:spPr>
              <a:xfrm>
                <a:off x="5220072" y="3666510"/>
                <a:ext cx="360040" cy="338554"/>
              </a:xfrm>
              <a:prstGeom prst="rect">
                <a:avLst/>
              </a:prstGeom>
              <a:noFill/>
            </p:spPr>
            <p:txBody>
              <a:bodyPr wrap="square" rtlCol="0">
                <a:spAutoFit/>
              </a:bodyPr>
              <a:lstStyle/>
              <a:p>
                <a:pPr marL="342900" indent="-342900">
                  <a:spcBef>
                    <a:spcPts val="400"/>
                  </a:spcBef>
                </a:pPr>
                <a:r>
                  <a:rPr lang="de-DE" sz="1600" dirty="0">
                    <a:latin typeface="Calibri"/>
                    <a:cs typeface="Calibri"/>
                  </a:rPr>
                  <a:t>4</a:t>
                </a:r>
              </a:p>
            </p:txBody>
          </p:sp>
          <p:sp>
            <p:nvSpPr>
              <p:cNvPr id="46" name="Textfeld 45">
                <a:extLst>
                  <a:ext uri="{FF2B5EF4-FFF2-40B4-BE49-F238E27FC236}">
                    <a16:creationId xmlns:a16="http://schemas.microsoft.com/office/drawing/2014/main" id="{D572C648-05A1-4C4F-987F-CF1FFD47F8D4}"/>
                  </a:ext>
                </a:extLst>
              </p:cNvPr>
              <p:cNvSpPr txBox="1"/>
              <p:nvPr/>
            </p:nvSpPr>
            <p:spPr>
              <a:xfrm>
                <a:off x="2271613" y="4561988"/>
                <a:ext cx="428179" cy="338554"/>
              </a:xfrm>
              <a:prstGeom prst="rect">
                <a:avLst/>
              </a:prstGeom>
              <a:noFill/>
            </p:spPr>
            <p:txBody>
              <a:bodyPr wrap="square" rtlCol="0">
                <a:spAutoFit/>
              </a:bodyPr>
              <a:lstStyle/>
              <a:p>
                <a:pPr marL="342900" indent="-342900">
                  <a:spcBef>
                    <a:spcPts val="400"/>
                  </a:spcBef>
                </a:pPr>
                <a:r>
                  <a:rPr lang="de-DE" sz="1600" dirty="0">
                    <a:latin typeface="Calibri"/>
                    <a:cs typeface="Calibri"/>
                  </a:rPr>
                  <a:t>6</a:t>
                </a:r>
              </a:p>
            </p:txBody>
          </p:sp>
          <p:sp>
            <p:nvSpPr>
              <p:cNvPr id="48" name="Textfeld 47">
                <a:extLst>
                  <a:ext uri="{FF2B5EF4-FFF2-40B4-BE49-F238E27FC236}">
                    <a16:creationId xmlns:a16="http://schemas.microsoft.com/office/drawing/2014/main" id="{EC9C81AD-C32E-1947-B046-8C6F27837927}"/>
                  </a:ext>
                </a:extLst>
              </p:cNvPr>
              <p:cNvSpPr txBox="1"/>
              <p:nvPr/>
            </p:nvSpPr>
            <p:spPr>
              <a:xfrm>
                <a:off x="3635896" y="5589240"/>
                <a:ext cx="360040" cy="338554"/>
              </a:xfrm>
              <a:prstGeom prst="rect">
                <a:avLst/>
              </a:prstGeom>
              <a:noFill/>
            </p:spPr>
            <p:txBody>
              <a:bodyPr wrap="square" rtlCol="0">
                <a:spAutoFit/>
              </a:bodyPr>
              <a:lstStyle/>
              <a:p>
                <a:pPr marL="342900" indent="-342900">
                  <a:spcBef>
                    <a:spcPts val="400"/>
                  </a:spcBef>
                </a:pPr>
                <a:r>
                  <a:rPr lang="de-DE" sz="1600" dirty="0">
                    <a:latin typeface="Calibri"/>
                    <a:cs typeface="Calibri"/>
                  </a:rPr>
                  <a:t>5</a:t>
                </a:r>
              </a:p>
            </p:txBody>
          </p:sp>
          <p:sp>
            <p:nvSpPr>
              <p:cNvPr id="40" name="Textfeld 39">
                <a:extLst>
                  <a:ext uri="{FF2B5EF4-FFF2-40B4-BE49-F238E27FC236}">
                    <a16:creationId xmlns:a16="http://schemas.microsoft.com/office/drawing/2014/main" id="{15E5D42A-13D1-3E44-8572-8BEE367AECF3}"/>
                  </a:ext>
                </a:extLst>
              </p:cNvPr>
              <p:cNvSpPr txBox="1"/>
              <p:nvPr/>
            </p:nvSpPr>
            <p:spPr>
              <a:xfrm>
                <a:off x="6300192" y="2993271"/>
                <a:ext cx="2858549" cy="2451953"/>
              </a:xfrm>
              <a:prstGeom prst="rect">
                <a:avLst/>
              </a:prstGeom>
              <a:noFill/>
            </p:spPr>
            <p:txBody>
              <a:bodyPr wrap="square" rtlCol="0">
                <a:spAutoFit/>
              </a:bodyPr>
              <a:lstStyle/>
              <a:p>
                <a:pPr marL="342900" indent="-342900">
                  <a:spcBef>
                    <a:spcPts val="400"/>
                  </a:spcBef>
                </a:pPr>
                <a:r>
                  <a:rPr lang="de-DE" sz="1600" dirty="0">
                    <a:latin typeface="Calibri"/>
                    <a:cs typeface="Calibri"/>
                  </a:rPr>
                  <a:t>1 Verstehen</a:t>
                </a:r>
              </a:p>
              <a:p>
                <a:pPr marL="342900" indent="-342900">
                  <a:spcBef>
                    <a:spcPts val="400"/>
                  </a:spcBef>
                </a:pPr>
                <a:r>
                  <a:rPr lang="de-DE" sz="1600" dirty="0">
                    <a:latin typeface="Calibri"/>
                    <a:cs typeface="Calibri"/>
                  </a:rPr>
                  <a:t>2 Vereinfachen/ Strukturieren</a:t>
                </a:r>
              </a:p>
              <a:p>
                <a:pPr marL="342900" indent="-342900">
                  <a:spcBef>
                    <a:spcPts val="400"/>
                  </a:spcBef>
                </a:pPr>
                <a:r>
                  <a:rPr lang="de-DE" sz="1600" dirty="0">
                    <a:latin typeface="Calibri"/>
                    <a:cs typeface="Calibri"/>
                  </a:rPr>
                  <a:t>3 Mathematisieren</a:t>
                </a:r>
              </a:p>
              <a:p>
                <a:pPr marL="342900" indent="-342900">
                  <a:spcBef>
                    <a:spcPts val="400"/>
                  </a:spcBef>
                </a:pPr>
                <a:r>
                  <a:rPr lang="de-DE" sz="1600" dirty="0">
                    <a:latin typeface="Calibri"/>
                    <a:cs typeface="Calibri"/>
                  </a:rPr>
                  <a:t>4 Mathematisch arbeiten</a:t>
                </a:r>
              </a:p>
              <a:p>
                <a:pPr marL="342900" indent="-342900">
                  <a:spcBef>
                    <a:spcPts val="400"/>
                  </a:spcBef>
                </a:pPr>
                <a:r>
                  <a:rPr lang="de-DE" sz="1600" dirty="0">
                    <a:latin typeface="Calibri"/>
                    <a:cs typeface="Calibri"/>
                  </a:rPr>
                  <a:t>5 Interpretieren</a:t>
                </a:r>
              </a:p>
              <a:p>
                <a:pPr marL="342900" indent="-342900">
                  <a:spcBef>
                    <a:spcPts val="400"/>
                  </a:spcBef>
                </a:pPr>
                <a:r>
                  <a:rPr lang="de-DE" sz="1600" dirty="0">
                    <a:latin typeface="Calibri"/>
                    <a:cs typeface="Calibri"/>
                  </a:rPr>
                  <a:t>6 Validieren</a:t>
                </a:r>
              </a:p>
              <a:p>
                <a:pPr marL="342900" indent="-342900">
                  <a:spcBef>
                    <a:spcPts val="400"/>
                  </a:spcBef>
                </a:pPr>
                <a:r>
                  <a:rPr lang="de-DE" sz="1600" dirty="0">
                    <a:latin typeface="Calibri"/>
                    <a:cs typeface="Calibri"/>
                  </a:rPr>
                  <a:t>7 Darlegen/ Ergänzen</a:t>
                </a:r>
              </a:p>
              <a:p>
                <a:pPr marL="342900" indent="-342900">
                  <a:spcBef>
                    <a:spcPts val="400"/>
                  </a:spcBef>
                </a:pPr>
                <a:endParaRPr lang="de-DE" sz="1800" dirty="0">
                  <a:latin typeface="Calibri"/>
                  <a:cs typeface="Calibri"/>
                </a:endParaRPr>
              </a:p>
            </p:txBody>
          </p:sp>
          <p:sp>
            <p:nvSpPr>
              <p:cNvPr id="52" name="Bogen 51">
                <a:extLst>
                  <a:ext uri="{FF2B5EF4-FFF2-40B4-BE49-F238E27FC236}">
                    <a16:creationId xmlns:a16="http://schemas.microsoft.com/office/drawing/2014/main" id="{FFFE4A4D-1247-824C-A87E-FDDEEF94D5D9}"/>
                  </a:ext>
                </a:extLst>
              </p:cNvPr>
              <p:cNvSpPr/>
              <p:nvPr/>
            </p:nvSpPr>
            <p:spPr bwMode="auto">
              <a:xfrm rot="5400000" flipV="1">
                <a:off x="3435131" y="4478789"/>
                <a:ext cx="818506" cy="1455232"/>
              </a:xfrm>
              <a:prstGeom prst="arc">
                <a:avLst>
                  <a:gd name="adj1" fmla="val 16727266"/>
                  <a:gd name="adj2" fmla="val 4443002"/>
                </a:avLst>
              </a:prstGeom>
              <a:noFill/>
              <a:ln w="38100" cap="flat" cmpd="sng" algn="ctr">
                <a:solidFill>
                  <a:srgbClr val="737373"/>
                </a:solidFill>
                <a:prstDash val="solid"/>
                <a:round/>
                <a:headEnd type="triangl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DE" sz="2400" b="0" i="0" u="none" strike="noStrike" cap="none" normalizeH="0" baseline="0" dirty="0">
                    <a:ln>
                      <a:noFill/>
                    </a:ln>
                    <a:solidFill>
                      <a:schemeClr val="tx1"/>
                    </a:solidFill>
                    <a:effectLst/>
                    <a:latin typeface="Arial" charset="0"/>
                    <a:ea typeface="ＭＳ Ｐゴシック" charset="-128"/>
                    <a:cs typeface="ＭＳ Ｐゴシック" charset="-128"/>
                  </a:rPr>
                  <a:t>       </a:t>
                </a:r>
              </a:p>
            </p:txBody>
          </p:sp>
          <p:sp>
            <p:nvSpPr>
              <p:cNvPr id="80" name="Freihandform 79">
                <a:extLst>
                  <a:ext uri="{FF2B5EF4-FFF2-40B4-BE49-F238E27FC236}">
                    <a16:creationId xmlns:a16="http://schemas.microsoft.com/office/drawing/2014/main" id="{0ACC6402-4A32-9345-A8BB-2F74EBB51054}"/>
                  </a:ext>
                </a:extLst>
              </p:cNvPr>
              <p:cNvSpPr/>
              <p:nvPr/>
            </p:nvSpPr>
            <p:spPr bwMode="auto">
              <a:xfrm>
                <a:off x="324000" y="1781019"/>
                <a:ext cx="3383904" cy="4218783"/>
              </a:xfrm>
              <a:custGeom>
                <a:avLst/>
                <a:gdLst>
                  <a:gd name="connsiteX0" fmla="*/ 1809289 w 2882449"/>
                  <a:gd name="connsiteY0" fmla="*/ 0 h 4248474"/>
                  <a:gd name="connsiteX1" fmla="*/ 2882449 w 2882449"/>
                  <a:gd name="connsiteY1" fmla="*/ 2124237 h 4248474"/>
                  <a:gd name="connsiteX2" fmla="*/ 1809289 w 2882449"/>
                  <a:gd name="connsiteY2" fmla="*/ 4248474 h 4248474"/>
                  <a:gd name="connsiteX3" fmla="*/ 1126660 w 2882449"/>
                  <a:gd name="connsiteY3" fmla="*/ 3763402 h 4248474"/>
                  <a:gd name="connsiteX4" fmla="*/ 1103189 w 2882449"/>
                  <a:gd name="connsiteY4" fmla="*/ 3721178 h 4248474"/>
                  <a:gd name="connsiteX5" fmla="*/ 1072804 w 2882449"/>
                  <a:gd name="connsiteY5" fmla="*/ 3728684 h 4248474"/>
                  <a:gd name="connsiteX6" fmla="*/ 973291 w 2882449"/>
                  <a:gd name="connsiteY6" fmla="*/ 3736818 h 4248474"/>
                  <a:gd name="connsiteX7" fmla="*/ 0 w 2882449"/>
                  <a:gd name="connsiteY7" fmla="*/ 2161384 h 4248474"/>
                  <a:gd name="connsiteX8" fmla="*/ 973291 w 2882449"/>
                  <a:gd name="connsiteY8" fmla="*/ 585950 h 4248474"/>
                  <a:gd name="connsiteX9" fmla="*/ 1066358 w 2882449"/>
                  <a:gd name="connsiteY9" fmla="*/ 593557 h 4248474"/>
                  <a:gd name="connsiteX10" fmla="*/ 1126660 w 2882449"/>
                  <a:gd name="connsiteY10" fmla="*/ 485072 h 4248474"/>
                  <a:gd name="connsiteX11" fmla="*/ 1809289 w 2882449"/>
                  <a:gd name="connsiteY11" fmla="*/ 0 h 424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82449" h="4248474">
                    <a:moveTo>
                      <a:pt x="1809289" y="0"/>
                    </a:moveTo>
                    <a:cubicBezTo>
                      <a:pt x="2401979" y="0"/>
                      <a:pt x="2882449" y="951053"/>
                      <a:pt x="2882449" y="2124237"/>
                    </a:cubicBezTo>
                    <a:cubicBezTo>
                      <a:pt x="2882449" y="3297421"/>
                      <a:pt x="2401979" y="4248474"/>
                      <a:pt x="1809289" y="4248474"/>
                    </a:cubicBezTo>
                    <a:cubicBezTo>
                      <a:pt x="1549987" y="4248474"/>
                      <a:pt x="1312165" y="4066437"/>
                      <a:pt x="1126660" y="3763402"/>
                    </a:cubicBezTo>
                    <a:lnTo>
                      <a:pt x="1103189" y="3721178"/>
                    </a:lnTo>
                    <a:lnTo>
                      <a:pt x="1072804" y="3728684"/>
                    </a:lnTo>
                    <a:cubicBezTo>
                      <a:pt x="1040085" y="3734063"/>
                      <a:pt x="1006887" y="3736818"/>
                      <a:pt x="973291" y="3736818"/>
                    </a:cubicBezTo>
                    <a:cubicBezTo>
                      <a:pt x="435757" y="3736818"/>
                      <a:pt x="0" y="3031472"/>
                      <a:pt x="0" y="2161384"/>
                    </a:cubicBezTo>
                    <a:cubicBezTo>
                      <a:pt x="0" y="1291296"/>
                      <a:pt x="435757" y="585950"/>
                      <a:pt x="973291" y="585950"/>
                    </a:cubicBezTo>
                    <a:lnTo>
                      <a:pt x="1066358" y="593557"/>
                    </a:lnTo>
                    <a:lnTo>
                      <a:pt x="1126660" y="485072"/>
                    </a:lnTo>
                    <a:cubicBezTo>
                      <a:pt x="1312165" y="182037"/>
                      <a:pt x="1549987" y="0"/>
                      <a:pt x="1809289" y="0"/>
                    </a:cubicBezTo>
                    <a:close/>
                  </a:path>
                </a:pathLst>
              </a:custGeom>
              <a:noFill/>
              <a:ln w="19050" cap="flat" cmpd="sng" algn="ctr">
                <a:solidFill>
                  <a:srgbClr val="73737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grpSp>
      </p:grpSp>
    </p:spTree>
    <p:extLst>
      <p:ext uri="{BB962C8B-B14F-4D97-AF65-F5344CB8AC3E}">
        <p14:creationId xmlns:p14="http://schemas.microsoft.com/office/powerpoint/2010/main" val="16774383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F9E68F20-1ED8-544D-B03A-153430931F11}"/>
              </a:ext>
            </a:extLst>
          </p:cNvPr>
          <p:cNvPicPr>
            <a:picLocks noChangeAspect="1"/>
          </p:cNvPicPr>
          <p:nvPr/>
        </p:nvPicPr>
        <p:blipFill>
          <a:blip r:embed="rId3"/>
          <a:stretch>
            <a:fillRect/>
          </a:stretch>
        </p:blipFill>
        <p:spPr>
          <a:xfrm>
            <a:off x="2366976" y="2235860"/>
            <a:ext cx="6165464" cy="2967902"/>
          </a:xfrm>
          <a:prstGeom prst="rect">
            <a:avLst/>
          </a:prstGeom>
        </p:spPr>
      </p:pic>
      <p:sp>
        <p:nvSpPr>
          <p:cNvPr id="2" name="Rechteck 1"/>
          <p:cNvSpPr>
            <a:spLocks noChangeArrowheads="1"/>
          </p:cNvSpPr>
          <p:nvPr/>
        </p:nvSpPr>
        <p:spPr bwMode="auto">
          <a:xfrm>
            <a:off x="1259632" y="1268760"/>
            <a:ext cx="1931194" cy="1292662"/>
          </a:xfrm>
          <a:prstGeom prst="rect">
            <a:avLst/>
          </a:prstGeom>
          <a:gradFill rotWithShape="1">
            <a:gsLst>
              <a:gs pos="0">
                <a:srgbClr val="E9E9F7"/>
              </a:gs>
              <a:gs pos="64999">
                <a:srgbClr val="C5C5E9"/>
              </a:gs>
              <a:gs pos="100000">
                <a:srgbClr val="ACACE1"/>
              </a:gs>
            </a:gsLst>
            <a:lin ang="5400000" scaled="1"/>
          </a:gradFill>
          <a:ln w="9525">
            <a:solidFill>
              <a:srgbClr val="292989"/>
            </a:solidFill>
            <a:miter lim="800000"/>
            <a:headEnd/>
            <a:tailEnd/>
          </a:ln>
          <a:effectLst>
            <a:outerShdw blurRad="40000" dist="20000" dir="5400000" rotWithShape="0">
              <a:srgbClr val="000000">
                <a:alpha val="37999"/>
              </a:srgbClr>
            </a:outerShdw>
          </a:effectLst>
        </p:spPr>
        <p:txBody>
          <a:bodyPr>
            <a:spAutoFit/>
          </a:bodyPr>
          <a:lstStyle/>
          <a:p>
            <a:pPr algn="ctr" eaLnBrk="1" hangingPunct="1">
              <a:spcBef>
                <a:spcPct val="50000"/>
              </a:spcBef>
              <a:defRPr/>
            </a:pPr>
            <a:r>
              <a:rPr lang="de-DE" sz="1200" dirty="0">
                <a:solidFill>
                  <a:schemeClr val="dk1"/>
                </a:solidFill>
              </a:rPr>
              <a:t>Konstruktion einer eigenen Vorstellung der Problemsituation</a:t>
            </a:r>
          </a:p>
          <a:p>
            <a:pPr algn="ctr" eaLnBrk="1" hangingPunct="1">
              <a:spcBef>
                <a:spcPct val="50000"/>
              </a:spcBef>
              <a:defRPr/>
            </a:pPr>
            <a:r>
              <a:rPr lang="de-DE" sz="1200" dirty="0">
                <a:solidFill>
                  <a:schemeClr val="dk1"/>
                </a:solidFill>
              </a:rPr>
              <a:t>sowohl Situation als auch Frage wird verstanden</a:t>
            </a:r>
          </a:p>
        </p:txBody>
      </p:sp>
      <p:sp>
        <p:nvSpPr>
          <p:cNvPr id="83971" name="Pfeil nach rechts 2"/>
          <p:cNvSpPr>
            <a:spLocks noChangeArrowheads="1"/>
          </p:cNvSpPr>
          <p:nvPr/>
        </p:nvSpPr>
        <p:spPr bwMode="auto">
          <a:xfrm>
            <a:off x="1871663" y="5157788"/>
            <a:ext cx="1296591" cy="1406188"/>
          </a:xfrm>
          <a:prstGeom prst="rightArrow">
            <a:avLst>
              <a:gd name="adj1" fmla="val 50000"/>
              <a:gd name="adj2" fmla="val 50046"/>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spAutoFit/>
          </a:bodyPr>
          <a:lstStyle>
            <a:lvl1pPr defTabSz="1095375">
              <a:defRPr sz="3300">
                <a:solidFill>
                  <a:schemeClr val="tx1"/>
                </a:solidFill>
                <a:latin typeface="Verdana" charset="0"/>
                <a:ea typeface="ＭＳ Ｐゴシック" charset="-128"/>
              </a:defRPr>
            </a:lvl1pPr>
            <a:lvl2pPr marL="742950" indent="-285750" defTabSz="1095375">
              <a:defRPr sz="3300">
                <a:solidFill>
                  <a:schemeClr val="tx1"/>
                </a:solidFill>
                <a:latin typeface="Verdana" charset="0"/>
                <a:ea typeface="ＭＳ Ｐゴシック" charset="-128"/>
              </a:defRPr>
            </a:lvl2pPr>
            <a:lvl3pPr marL="1143000" indent="-228600" defTabSz="1095375">
              <a:defRPr sz="3300">
                <a:solidFill>
                  <a:schemeClr val="tx1"/>
                </a:solidFill>
                <a:latin typeface="Verdana" charset="0"/>
                <a:ea typeface="ＭＳ Ｐゴシック" charset="-128"/>
              </a:defRPr>
            </a:lvl3pPr>
            <a:lvl4pPr marL="1600200" indent="-228600" defTabSz="1095375">
              <a:defRPr sz="3300">
                <a:solidFill>
                  <a:schemeClr val="tx1"/>
                </a:solidFill>
                <a:latin typeface="Verdana" charset="0"/>
                <a:ea typeface="ＭＳ Ｐゴシック" charset="-128"/>
              </a:defRPr>
            </a:lvl4pPr>
            <a:lvl5pPr marL="2057400" indent="-228600" defTabSz="1095375">
              <a:defRPr sz="3300">
                <a:solidFill>
                  <a:schemeClr val="tx1"/>
                </a:solidFill>
                <a:latin typeface="Verdana" charset="0"/>
                <a:ea typeface="ＭＳ Ｐゴシック" charset="-128"/>
              </a:defRPr>
            </a:lvl5pPr>
            <a:lvl6pPr marL="2514600" indent="-228600" defTabSz="1095375" eaLnBrk="0" fontAlgn="base" hangingPunct="0">
              <a:spcBef>
                <a:spcPct val="0"/>
              </a:spcBef>
              <a:spcAft>
                <a:spcPct val="0"/>
              </a:spcAft>
              <a:defRPr sz="3300">
                <a:solidFill>
                  <a:schemeClr val="tx1"/>
                </a:solidFill>
                <a:latin typeface="Verdana" charset="0"/>
                <a:ea typeface="ＭＳ Ｐゴシック" charset="-128"/>
              </a:defRPr>
            </a:lvl6pPr>
            <a:lvl7pPr marL="2971800" indent="-228600" defTabSz="1095375" eaLnBrk="0" fontAlgn="base" hangingPunct="0">
              <a:spcBef>
                <a:spcPct val="0"/>
              </a:spcBef>
              <a:spcAft>
                <a:spcPct val="0"/>
              </a:spcAft>
              <a:defRPr sz="3300">
                <a:solidFill>
                  <a:schemeClr val="tx1"/>
                </a:solidFill>
                <a:latin typeface="Verdana" charset="0"/>
                <a:ea typeface="ＭＳ Ｐゴシック" charset="-128"/>
              </a:defRPr>
            </a:lvl7pPr>
            <a:lvl8pPr marL="3429000" indent="-228600" defTabSz="1095375" eaLnBrk="0" fontAlgn="base" hangingPunct="0">
              <a:spcBef>
                <a:spcPct val="0"/>
              </a:spcBef>
              <a:spcAft>
                <a:spcPct val="0"/>
              </a:spcAft>
              <a:defRPr sz="3300">
                <a:solidFill>
                  <a:schemeClr val="tx1"/>
                </a:solidFill>
                <a:latin typeface="Verdana" charset="0"/>
                <a:ea typeface="ＭＳ Ｐゴシック" charset="-128"/>
              </a:defRPr>
            </a:lvl8pPr>
            <a:lvl9pPr marL="3886200" indent="-228600" defTabSz="1095375" eaLnBrk="0" fontAlgn="base" hangingPunct="0">
              <a:spcBef>
                <a:spcPct val="0"/>
              </a:spcBef>
              <a:spcAft>
                <a:spcPct val="0"/>
              </a:spcAft>
              <a:defRPr sz="3300">
                <a:solidFill>
                  <a:schemeClr val="tx1"/>
                </a:solidFill>
                <a:latin typeface="Verdana" charset="0"/>
                <a:ea typeface="ＭＳ Ｐゴシック" charset="-128"/>
              </a:defRPr>
            </a:lvl9pPr>
          </a:lstStyle>
          <a:p>
            <a:pPr eaLnBrk="1" hangingPunct="1">
              <a:spcBef>
                <a:spcPct val="50000"/>
              </a:spcBef>
            </a:pPr>
            <a:endParaRPr lang="x-none" altLang="x-none" sz="4000"/>
          </a:p>
        </p:txBody>
      </p:sp>
      <p:cxnSp>
        <p:nvCxnSpPr>
          <p:cNvPr id="83972" name="Gerade Verbindung mit Pfeil 4"/>
          <p:cNvCxnSpPr>
            <a:cxnSpLocks noChangeShapeType="1"/>
          </p:cNvCxnSpPr>
          <p:nvPr/>
        </p:nvCxnSpPr>
        <p:spPr bwMode="auto">
          <a:xfrm flipV="1">
            <a:off x="1925242" y="3500438"/>
            <a:ext cx="1458515" cy="107950"/>
          </a:xfrm>
          <a:prstGeom prst="straightConnector1">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type="arrow" w="med" len="med"/>
              </a14:hiddenLine>
            </a:ext>
          </a:extLst>
        </p:spPr>
      </p:cxnSp>
      <p:cxnSp>
        <p:nvCxnSpPr>
          <p:cNvPr id="9" name="Gerade Verbindung mit Pfeil 8"/>
          <p:cNvCxnSpPr>
            <a:cxnSpLocks noChangeShapeType="1"/>
          </p:cNvCxnSpPr>
          <p:nvPr/>
        </p:nvCxnSpPr>
        <p:spPr bwMode="auto">
          <a:xfrm>
            <a:off x="2341049" y="2620909"/>
            <a:ext cx="918188" cy="668883"/>
          </a:xfrm>
          <a:prstGeom prst="straightConnector1">
            <a:avLst/>
          </a:prstGeom>
          <a:noFill/>
          <a:ln w="38100">
            <a:solidFill>
              <a:schemeClr val="accent2"/>
            </a:solidFill>
            <a:round/>
            <a:headEnd/>
            <a:tailEnd type="arrow" w="med" len="med"/>
          </a:ln>
          <a:effectLst>
            <a:outerShdw blurRad="40000" dist="23000" dir="5400000" rotWithShape="0">
              <a:srgbClr val="000000">
                <a:alpha val="34998"/>
              </a:srgbClr>
            </a:outerShdw>
          </a:effectLst>
          <a:extLst>
            <a:ext uri="{909E8E84-426E-40DD-AFC4-6F175D3DCCD1}">
              <a14:hiddenFill xmlns:a14="http://schemas.microsoft.com/office/drawing/2010/main">
                <a:noFill/>
              </a14:hiddenFill>
            </a:ext>
          </a:extLst>
        </p:spPr>
      </p:cxnSp>
      <p:sp>
        <p:nvSpPr>
          <p:cNvPr id="4" name="Rechteck 3"/>
          <p:cNvSpPr>
            <a:spLocks noChangeArrowheads="1"/>
          </p:cNvSpPr>
          <p:nvPr/>
        </p:nvSpPr>
        <p:spPr bwMode="auto">
          <a:xfrm>
            <a:off x="3419872" y="1268760"/>
            <a:ext cx="1843088" cy="461962"/>
          </a:xfrm>
          <a:prstGeom prst="rect">
            <a:avLst/>
          </a:prstGeom>
          <a:gradFill rotWithShape="1">
            <a:gsLst>
              <a:gs pos="0">
                <a:srgbClr val="E9E9F7"/>
              </a:gs>
              <a:gs pos="64999">
                <a:srgbClr val="C5C5E9"/>
              </a:gs>
              <a:gs pos="100000">
                <a:srgbClr val="ACACE1"/>
              </a:gs>
            </a:gsLst>
            <a:lin ang="5400000" scaled="1"/>
          </a:gradFill>
          <a:ln w="9525">
            <a:solidFill>
              <a:srgbClr val="292989"/>
            </a:solidFill>
            <a:miter lim="800000"/>
            <a:headEnd/>
            <a:tailEnd/>
          </a:ln>
          <a:effectLst>
            <a:outerShdw blurRad="40000" dist="20000" dir="5400000" rotWithShape="0">
              <a:srgbClr val="000000">
                <a:alpha val="37999"/>
              </a:srgbClr>
            </a:outerShdw>
          </a:effectLst>
        </p:spPr>
        <p:txBody>
          <a:bodyPr>
            <a:spAutoFit/>
          </a:bodyPr>
          <a:lstStyle/>
          <a:p>
            <a:pPr eaLnBrk="1" hangingPunct="1">
              <a:spcBef>
                <a:spcPct val="50000"/>
              </a:spcBef>
              <a:defRPr/>
            </a:pPr>
            <a:r>
              <a:rPr lang="de-DE" sz="1200" dirty="0">
                <a:solidFill>
                  <a:schemeClr val="dk1"/>
                </a:solidFill>
              </a:rPr>
              <a:t>Modell strukturieren und vereinfachen</a:t>
            </a:r>
          </a:p>
        </p:txBody>
      </p:sp>
      <p:cxnSp>
        <p:nvCxnSpPr>
          <p:cNvPr id="8" name="Gerade Verbindung mit Pfeil 7"/>
          <p:cNvCxnSpPr>
            <a:cxnSpLocks noChangeShapeType="1"/>
          </p:cNvCxnSpPr>
          <p:nvPr/>
        </p:nvCxnSpPr>
        <p:spPr bwMode="auto">
          <a:xfrm>
            <a:off x="3728623" y="1838436"/>
            <a:ext cx="0" cy="1087171"/>
          </a:xfrm>
          <a:prstGeom prst="straightConnector1">
            <a:avLst/>
          </a:prstGeom>
          <a:noFill/>
          <a:ln w="38100">
            <a:solidFill>
              <a:schemeClr val="accent2"/>
            </a:solidFill>
            <a:round/>
            <a:headEnd/>
            <a:tailEnd type="arrow" w="med" len="med"/>
          </a:ln>
          <a:effectLst>
            <a:outerShdw blurRad="40000" dist="23000" dir="5400000" rotWithShape="0">
              <a:srgbClr val="000000">
                <a:alpha val="34998"/>
              </a:srgbClr>
            </a:outerShdw>
          </a:effectLst>
          <a:extLst>
            <a:ext uri="{909E8E84-426E-40DD-AFC4-6F175D3DCCD1}">
              <a14:hiddenFill xmlns:a14="http://schemas.microsoft.com/office/drawing/2010/main">
                <a:noFill/>
              </a14:hiddenFill>
            </a:ext>
          </a:extLst>
        </p:spPr>
      </p:cxnSp>
      <p:sp>
        <p:nvSpPr>
          <p:cNvPr id="3" name="Rechteck 2"/>
          <p:cNvSpPr>
            <a:spLocks noChangeArrowheads="1"/>
          </p:cNvSpPr>
          <p:nvPr/>
        </p:nvSpPr>
        <p:spPr bwMode="auto">
          <a:xfrm>
            <a:off x="5652120" y="1196752"/>
            <a:ext cx="1565672" cy="646331"/>
          </a:xfrm>
          <a:prstGeom prst="rect">
            <a:avLst/>
          </a:prstGeom>
          <a:gradFill rotWithShape="1">
            <a:gsLst>
              <a:gs pos="0">
                <a:srgbClr val="E9E9F7"/>
              </a:gs>
              <a:gs pos="64999">
                <a:srgbClr val="C5C5E9"/>
              </a:gs>
              <a:gs pos="100000">
                <a:srgbClr val="ACACE1"/>
              </a:gs>
            </a:gsLst>
            <a:lin ang="5400000" scaled="1"/>
          </a:gradFill>
          <a:ln w="9525">
            <a:solidFill>
              <a:srgbClr val="292989"/>
            </a:solidFill>
            <a:miter lim="800000"/>
            <a:headEnd/>
            <a:tailEnd/>
          </a:ln>
          <a:effectLst>
            <a:outerShdw blurRad="40000" dist="20000" dir="5400000" rotWithShape="0">
              <a:srgbClr val="000000">
                <a:alpha val="37999"/>
              </a:srgbClr>
            </a:outerShdw>
          </a:effectLst>
        </p:spPr>
        <p:txBody>
          <a:bodyPr>
            <a:spAutoFit/>
          </a:bodyPr>
          <a:lstStyle/>
          <a:p>
            <a:pPr algn="ctr" eaLnBrk="1" hangingPunct="1">
              <a:spcBef>
                <a:spcPct val="50000"/>
              </a:spcBef>
              <a:defRPr/>
            </a:pPr>
            <a:r>
              <a:rPr lang="de-DE" sz="1200" dirty="0">
                <a:solidFill>
                  <a:schemeClr val="dk1"/>
                </a:solidFill>
              </a:rPr>
              <a:t>Mathematisieren der Objekte und Vorstellungen</a:t>
            </a:r>
          </a:p>
        </p:txBody>
      </p:sp>
      <p:cxnSp>
        <p:nvCxnSpPr>
          <p:cNvPr id="10" name="Gerade Verbindung mit Pfeil 9"/>
          <p:cNvCxnSpPr>
            <a:cxnSpLocks noChangeShapeType="1"/>
          </p:cNvCxnSpPr>
          <p:nvPr/>
        </p:nvCxnSpPr>
        <p:spPr bwMode="auto">
          <a:xfrm flipH="1">
            <a:off x="4845472" y="1950990"/>
            <a:ext cx="836843" cy="456032"/>
          </a:xfrm>
          <a:prstGeom prst="straightConnector1">
            <a:avLst/>
          </a:prstGeom>
          <a:noFill/>
          <a:ln w="38100">
            <a:solidFill>
              <a:schemeClr val="accent2"/>
            </a:solidFill>
            <a:round/>
            <a:headEnd/>
            <a:tailEnd type="arrow" w="med" len="med"/>
          </a:ln>
          <a:effectLst>
            <a:outerShdw blurRad="40000" dist="23000" dir="5400000" rotWithShape="0">
              <a:srgbClr val="000000">
                <a:alpha val="34998"/>
              </a:srgbClr>
            </a:outerShdw>
          </a:effectLst>
          <a:extLst>
            <a:ext uri="{909E8E84-426E-40DD-AFC4-6F175D3DCCD1}">
              <a14:hiddenFill xmlns:a14="http://schemas.microsoft.com/office/drawing/2010/main">
                <a:noFill/>
              </a14:hiddenFill>
            </a:ext>
          </a:extLst>
        </p:spPr>
      </p:cxnSp>
      <p:sp>
        <p:nvSpPr>
          <p:cNvPr id="7" name="Rechteck 6"/>
          <p:cNvSpPr>
            <a:spLocks noChangeArrowheads="1"/>
          </p:cNvSpPr>
          <p:nvPr/>
        </p:nvSpPr>
        <p:spPr bwMode="auto">
          <a:xfrm>
            <a:off x="6544146" y="3518678"/>
            <a:ext cx="1527572" cy="276225"/>
          </a:xfrm>
          <a:prstGeom prst="rect">
            <a:avLst/>
          </a:prstGeom>
          <a:gradFill rotWithShape="1">
            <a:gsLst>
              <a:gs pos="0">
                <a:srgbClr val="E9E9F7"/>
              </a:gs>
              <a:gs pos="64999">
                <a:srgbClr val="C5C5E9"/>
              </a:gs>
              <a:gs pos="100000">
                <a:srgbClr val="ACACE1"/>
              </a:gs>
            </a:gsLst>
            <a:lin ang="5400000" scaled="1"/>
          </a:gradFill>
          <a:ln w="9525">
            <a:solidFill>
              <a:srgbClr val="292989"/>
            </a:solidFill>
            <a:miter lim="800000"/>
            <a:headEnd/>
            <a:tailEnd/>
          </a:ln>
          <a:effectLst>
            <a:outerShdw blurRad="40000" dist="20000" dir="5400000" rotWithShape="0">
              <a:srgbClr val="000000">
                <a:alpha val="37999"/>
              </a:srgbClr>
            </a:outerShdw>
          </a:effectLst>
        </p:spPr>
        <p:txBody>
          <a:bodyPr>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algn="ctr" eaLnBrk="1" hangingPunct="1">
              <a:spcBef>
                <a:spcPct val="50000"/>
              </a:spcBef>
            </a:pPr>
            <a:r>
              <a:rPr lang="de-DE" altLang="x-none" sz="1200" dirty="0">
                <a:solidFill>
                  <a:srgbClr val="000000"/>
                </a:solidFill>
              </a:rPr>
              <a:t>Lösung</a:t>
            </a:r>
          </a:p>
        </p:txBody>
      </p:sp>
      <p:cxnSp>
        <p:nvCxnSpPr>
          <p:cNvPr id="15" name="Gerade Verbindung mit Pfeil 14"/>
          <p:cNvCxnSpPr>
            <a:cxnSpLocks noChangeShapeType="1"/>
            <a:stCxn id="7" idx="1"/>
          </p:cNvCxnSpPr>
          <p:nvPr/>
        </p:nvCxnSpPr>
        <p:spPr bwMode="auto">
          <a:xfrm flipH="1">
            <a:off x="5968155" y="3656791"/>
            <a:ext cx="575991" cy="6471"/>
          </a:xfrm>
          <a:prstGeom prst="straightConnector1">
            <a:avLst/>
          </a:prstGeom>
          <a:noFill/>
          <a:ln w="38100">
            <a:solidFill>
              <a:schemeClr val="accent2"/>
            </a:solidFill>
            <a:round/>
            <a:headEnd/>
            <a:tailEnd type="arrow" w="med" len="med"/>
          </a:ln>
          <a:effectLst>
            <a:outerShdw blurRad="40000" dist="23000" dir="5400000" rotWithShape="0">
              <a:srgbClr val="000000">
                <a:alpha val="34998"/>
              </a:srgbClr>
            </a:outerShdw>
          </a:effectLst>
          <a:extLst>
            <a:ext uri="{909E8E84-426E-40DD-AFC4-6F175D3DCCD1}">
              <a14:hiddenFill xmlns:a14="http://schemas.microsoft.com/office/drawing/2010/main">
                <a:noFill/>
              </a14:hiddenFill>
            </a:ext>
          </a:extLst>
        </p:spPr>
      </p:cxnSp>
      <p:sp>
        <p:nvSpPr>
          <p:cNvPr id="13" name="Rechteck 12"/>
          <p:cNvSpPr>
            <a:spLocks noChangeArrowheads="1"/>
          </p:cNvSpPr>
          <p:nvPr/>
        </p:nvSpPr>
        <p:spPr bwMode="auto">
          <a:xfrm>
            <a:off x="4932040" y="5517232"/>
            <a:ext cx="1612106" cy="461962"/>
          </a:xfrm>
          <a:prstGeom prst="rect">
            <a:avLst/>
          </a:prstGeom>
          <a:gradFill rotWithShape="1">
            <a:gsLst>
              <a:gs pos="0">
                <a:srgbClr val="E9E9F7"/>
              </a:gs>
              <a:gs pos="64999">
                <a:srgbClr val="C5C5E9"/>
              </a:gs>
              <a:gs pos="100000">
                <a:srgbClr val="ACACE1"/>
              </a:gs>
            </a:gsLst>
            <a:lin ang="5400000" scaled="1"/>
          </a:gradFill>
          <a:ln w="9525">
            <a:solidFill>
              <a:srgbClr val="292989"/>
            </a:solidFill>
            <a:miter lim="800000"/>
            <a:headEnd/>
            <a:tailEnd/>
          </a:ln>
          <a:effectLst>
            <a:outerShdw blurRad="40000" dist="20000" dir="5400000" rotWithShape="0">
              <a:srgbClr val="000000">
                <a:alpha val="37999"/>
              </a:srgbClr>
            </a:outerShdw>
          </a:effectLst>
        </p:spPr>
        <p:txBody>
          <a:bodyPr>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algn="ctr" eaLnBrk="1" hangingPunct="1">
              <a:spcBef>
                <a:spcPct val="50000"/>
              </a:spcBef>
            </a:pPr>
            <a:r>
              <a:rPr lang="de-DE" altLang="x-none" sz="1200">
                <a:solidFill>
                  <a:srgbClr val="000000"/>
                </a:solidFill>
              </a:rPr>
              <a:t>Rückinterpretation in reale Situation</a:t>
            </a:r>
          </a:p>
        </p:txBody>
      </p:sp>
      <p:cxnSp>
        <p:nvCxnSpPr>
          <p:cNvPr id="19" name="Gerade Verbindung mit Pfeil 18"/>
          <p:cNvCxnSpPr>
            <a:cxnSpLocks noChangeShapeType="1"/>
          </p:cNvCxnSpPr>
          <p:nvPr/>
        </p:nvCxnSpPr>
        <p:spPr bwMode="auto">
          <a:xfrm flipH="1" flipV="1">
            <a:off x="4854261" y="5085780"/>
            <a:ext cx="828054" cy="359444"/>
          </a:xfrm>
          <a:prstGeom prst="straightConnector1">
            <a:avLst/>
          </a:prstGeom>
          <a:noFill/>
          <a:ln w="38100">
            <a:solidFill>
              <a:schemeClr val="accent2"/>
            </a:solidFill>
            <a:round/>
            <a:headEnd/>
            <a:tailEnd type="arrow" w="med" len="med"/>
          </a:ln>
          <a:effectLst>
            <a:outerShdw blurRad="40000" dist="23000" dir="5400000" rotWithShape="0">
              <a:srgbClr val="000000">
                <a:alpha val="34998"/>
              </a:srgbClr>
            </a:outerShdw>
          </a:effectLst>
          <a:extLst>
            <a:ext uri="{909E8E84-426E-40DD-AFC4-6F175D3DCCD1}">
              <a14:hiddenFill xmlns:a14="http://schemas.microsoft.com/office/drawing/2010/main">
                <a:noFill/>
              </a14:hiddenFill>
            </a:ext>
          </a:extLst>
        </p:spPr>
      </p:cxnSp>
      <p:sp>
        <p:nvSpPr>
          <p:cNvPr id="17" name="Rechteck 16"/>
          <p:cNvSpPr>
            <a:spLocks noChangeArrowheads="1"/>
          </p:cNvSpPr>
          <p:nvPr/>
        </p:nvSpPr>
        <p:spPr bwMode="auto">
          <a:xfrm>
            <a:off x="1691680" y="5445224"/>
            <a:ext cx="2693194" cy="1107996"/>
          </a:xfrm>
          <a:prstGeom prst="rect">
            <a:avLst/>
          </a:prstGeom>
          <a:gradFill rotWithShape="1">
            <a:gsLst>
              <a:gs pos="0">
                <a:srgbClr val="E9E9F7"/>
              </a:gs>
              <a:gs pos="64999">
                <a:srgbClr val="C5C5E9"/>
              </a:gs>
              <a:gs pos="100000">
                <a:srgbClr val="ACACE1"/>
              </a:gs>
            </a:gsLst>
            <a:lin ang="5400000" scaled="1"/>
          </a:gradFill>
          <a:ln w="9525">
            <a:solidFill>
              <a:srgbClr val="292989"/>
            </a:solidFill>
            <a:miter lim="800000"/>
            <a:headEnd/>
            <a:tailEnd/>
          </a:ln>
          <a:effectLst>
            <a:outerShdw blurRad="40000" dist="20000" dir="5400000" rotWithShape="0">
              <a:srgbClr val="000000">
                <a:alpha val="37999"/>
              </a:srgbClr>
            </a:outerShdw>
          </a:effectLst>
        </p:spPr>
        <p:txBody>
          <a:bodyPr>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algn="ctr" eaLnBrk="1" hangingPunct="1">
              <a:spcBef>
                <a:spcPct val="50000"/>
              </a:spcBef>
            </a:pPr>
            <a:r>
              <a:rPr lang="de-DE" altLang="x-none" sz="1200" dirty="0">
                <a:solidFill>
                  <a:srgbClr val="000000"/>
                </a:solidFill>
              </a:rPr>
              <a:t>kritische Prüfung</a:t>
            </a:r>
          </a:p>
          <a:p>
            <a:pPr algn="ctr" eaLnBrk="1" hangingPunct="1">
              <a:spcBef>
                <a:spcPct val="50000"/>
              </a:spcBef>
            </a:pPr>
            <a:r>
              <a:rPr lang="de-DE" altLang="x-none" sz="1200" dirty="0">
                <a:solidFill>
                  <a:srgbClr val="000000"/>
                </a:solidFill>
              </a:rPr>
              <a:t>z. B. Waren die Annahmen sinnvoll? Waren die Rechnungen richtig? Evtl. Veränderung und nochmaliger Durchlauf</a:t>
            </a:r>
          </a:p>
        </p:txBody>
      </p:sp>
      <p:cxnSp>
        <p:nvCxnSpPr>
          <p:cNvPr id="23" name="Gerade Verbindung mit Pfeil 22"/>
          <p:cNvCxnSpPr>
            <a:cxnSpLocks noChangeShapeType="1"/>
          </p:cNvCxnSpPr>
          <p:nvPr/>
        </p:nvCxnSpPr>
        <p:spPr bwMode="auto">
          <a:xfrm flipV="1">
            <a:off x="3190826" y="4455732"/>
            <a:ext cx="519385" cy="881778"/>
          </a:xfrm>
          <a:prstGeom prst="straightConnector1">
            <a:avLst/>
          </a:prstGeom>
          <a:noFill/>
          <a:ln w="38100">
            <a:solidFill>
              <a:schemeClr val="accent2"/>
            </a:solidFill>
            <a:round/>
            <a:headEnd/>
            <a:tailEnd type="arrow" w="med" len="med"/>
          </a:ln>
          <a:effectLst>
            <a:outerShdw blurRad="40000" dist="23000" dir="5400000" rotWithShape="0">
              <a:srgbClr val="000000">
                <a:alpha val="34998"/>
              </a:srgbClr>
            </a:outerShdw>
          </a:effectLst>
          <a:extLst>
            <a:ext uri="{909E8E84-426E-40DD-AFC4-6F175D3DCCD1}">
              <a14:hiddenFill xmlns:a14="http://schemas.microsoft.com/office/drawing/2010/main">
                <a:noFill/>
              </a14:hiddenFill>
            </a:ext>
          </a:extLst>
        </p:spPr>
      </p:cxnSp>
      <p:sp>
        <p:nvSpPr>
          <p:cNvPr id="21" name="Rechteck 20"/>
          <p:cNvSpPr>
            <a:spLocks noChangeArrowheads="1"/>
          </p:cNvSpPr>
          <p:nvPr/>
        </p:nvSpPr>
        <p:spPr bwMode="auto">
          <a:xfrm>
            <a:off x="1043608" y="4293096"/>
            <a:ext cx="1635919" cy="646331"/>
          </a:xfrm>
          <a:prstGeom prst="rect">
            <a:avLst/>
          </a:prstGeom>
          <a:gradFill rotWithShape="1">
            <a:gsLst>
              <a:gs pos="0">
                <a:srgbClr val="E9E9F7"/>
              </a:gs>
              <a:gs pos="64999">
                <a:srgbClr val="C5C5E9"/>
              </a:gs>
              <a:gs pos="100000">
                <a:srgbClr val="ACACE1"/>
              </a:gs>
            </a:gsLst>
            <a:lin ang="5400000" scaled="1"/>
          </a:gradFill>
          <a:ln w="9525">
            <a:solidFill>
              <a:srgbClr val="292989"/>
            </a:solidFill>
            <a:miter lim="800000"/>
            <a:headEnd/>
            <a:tailEnd/>
          </a:ln>
          <a:effectLst>
            <a:outerShdw blurRad="40000" dist="20000" dir="5400000" rotWithShape="0">
              <a:srgbClr val="000000">
                <a:alpha val="37999"/>
              </a:srgbClr>
            </a:outerShdw>
          </a:effectLst>
        </p:spPr>
        <p:txBody>
          <a:bodyPr>
            <a:spAutoFit/>
          </a:bodyPr>
          <a:lstStyle/>
          <a:p>
            <a:pPr algn="ctr" eaLnBrk="1" hangingPunct="1">
              <a:spcBef>
                <a:spcPct val="50000"/>
              </a:spcBef>
              <a:defRPr/>
            </a:pPr>
            <a:r>
              <a:rPr lang="de-DE" sz="1200" dirty="0">
                <a:solidFill>
                  <a:schemeClr val="dk1"/>
                </a:solidFill>
              </a:rPr>
              <a:t>Vom Situationsmodell zur Realsituation</a:t>
            </a:r>
          </a:p>
        </p:txBody>
      </p:sp>
      <p:cxnSp>
        <p:nvCxnSpPr>
          <p:cNvPr id="27" name="Gerade Verbindung mit Pfeil 26"/>
          <p:cNvCxnSpPr>
            <a:cxnSpLocks noChangeShapeType="1"/>
          </p:cNvCxnSpPr>
          <p:nvPr/>
        </p:nvCxnSpPr>
        <p:spPr bwMode="auto">
          <a:xfrm flipV="1">
            <a:off x="2026742" y="4082450"/>
            <a:ext cx="1232495" cy="146358"/>
          </a:xfrm>
          <a:prstGeom prst="straightConnector1">
            <a:avLst/>
          </a:prstGeom>
          <a:noFill/>
          <a:ln w="38100">
            <a:solidFill>
              <a:schemeClr val="accent2"/>
            </a:solidFill>
            <a:round/>
            <a:headEnd/>
            <a:tailEnd type="arrow" w="med" len="med"/>
          </a:ln>
          <a:effectLst>
            <a:outerShdw blurRad="40000" dist="23000" dir="5400000" rotWithShape="0">
              <a:srgbClr val="000000">
                <a:alpha val="34998"/>
              </a:srgbClr>
            </a:outerShdw>
          </a:effectLst>
          <a:extLst>
            <a:ext uri="{909E8E84-426E-40DD-AFC4-6F175D3DCCD1}">
              <a14:hiddenFill xmlns:a14="http://schemas.microsoft.com/office/drawing/2010/main">
                <a:noFill/>
              </a14:hiddenFill>
            </a:ext>
          </a:extLst>
        </p:spPr>
      </p:cxnSp>
      <p:sp>
        <p:nvSpPr>
          <p:cNvPr id="20" name="Rechteck 19"/>
          <p:cNvSpPr/>
          <p:nvPr/>
        </p:nvSpPr>
        <p:spPr>
          <a:xfrm>
            <a:off x="324000" y="417600"/>
            <a:ext cx="3405484" cy="477054"/>
          </a:xfrm>
          <a:prstGeom prst="rect">
            <a:avLst/>
          </a:prstGeom>
        </p:spPr>
        <p:txBody>
          <a:bodyPr wrap="none">
            <a:spAutoFit/>
          </a:bodyPr>
          <a:lstStyle/>
          <a:p>
            <a:r>
              <a:rPr lang="de-DE" altLang="x-none" sz="2500" b="1" dirty="0">
                <a:solidFill>
                  <a:srgbClr val="327A86"/>
                </a:solidFill>
                <a:latin typeface="Calibri" pitchFamily="34" charset="0"/>
                <a:cs typeface="Calibri" pitchFamily="34" charset="0"/>
              </a:rPr>
              <a:t>Modellierungskreisläufe</a:t>
            </a:r>
            <a:endParaRPr lang="de-DE" sz="2500" dirty="0"/>
          </a:p>
        </p:txBody>
      </p:sp>
      <p:sp>
        <p:nvSpPr>
          <p:cNvPr id="22" name="Rechteck 1"/>
          <p:cNvSpPr>
            <a:spLocks noChangeArrowheads="1"/>
          </p:cNvSpPr>
          <p:nvPr/>
        </p:nvSpPr>
        <p:spPr bwMode="auto">
          <a:xfrm>
            <a:off x="7001817" y="6237312"/>
            <a:ext cx="196267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eaLnBrk="1" hangingPunct="1">
              <a:spcBef>
                <a:spcPct val="50000"/>
              </a:spcBef>
            </a:pPr>
            <a:r>
              <a:rPr lang="de-DE" altLang="x-none" sz="1200" dirty="0">
                <a:latin typeface="Calibri" pitchFamily="34" charset="0"/>
                <a:cs typeface="Calibri" pitchFamily="34" charset="0"/>
              </a:rPr>
              <a:t>Blum &amp; Leiß 2005</a:t>
            </a:r>
          </a:p>
        </p:txBody>
      </p:sp>
    </p:spTree>
    <p:extLst>
      <p:ext uri="{BB962C8B-B14F-4D97-AF65-F5344CB8AC3E}">
        <p14:creationId xmlns:p14="http://schemas.microsoft.com/office/powerpoint/2010/main" val="5471446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nodeType="click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500"/>
                                        <p:tgtEl>
                                          <p:spTgt spid="19"/>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10" presetClass="entr" presetSubtype="0" fill="hold" nodeType="click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500"/>
                                        <p:tgtEl>
                                          <p:spTgt spid="23"/>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10" presetClass="entr" presetSubtype="0" fill="hold" nodeType="click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3" grpId="0" animBg="1"/>
      <p:bldP spid="7" grpId="0" animBg="1"/>
      <p:bldP spid="13" grpId="0" animBg="1"/>
      <p:bldP spid="17" grpId="0" animBg="1"/>
      <p:bldP spid="21"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de-DE" dirty="0"/>
              <a:t>Anmerkungen</a:t>
            </a:r>
          </a:p>
        </p:txBody>
      </p:sp>
      <p:sp>
        <p:nvSpPr>
          <p:cNvPr id="4" name="Rechteck 3"/>
          <p:cNvSpPr/>
          <p:nvPr/>
        </p:nvSpPr>
        <p:spPr>
          <a:xfrm>
            <a:off x="323528" y="1124744"/>
            <a:ext cx="8352928" cy="4616648"/>
          </a:xfrm>
          <a:prstGeom prst="rect">
            <a:avLst/>
          </a:prstGeom>
        </p:spPr>
        <p:txBody>
          <a:bodyPr wrap="square">
            <a:spAutoFit/>
          </a:bodyPr>
          <a:lstStyle/>
          <a:p>
            <a:pPr algn="just"/>
            <a:r>
              <a:rPr lang="de-DE" altLang="x-none" sz="1800" dirty="0">
                <a:latin typeface="Calibri" charset="0"/>
              </a:rPr>
              <a:t>Um die </a:t>
            </a:r>
            <a:r>
              <a:rPr lang="de-DE" altLang="x-none" sz="1800" b="1" dirty="0">
                <a:latin typeface="Calibri" charset="0"/>
              </a:rPr>
              <a:t>Bedeutung des Modellierens für die Schulpraxis </a:t>
            </a:r>
            <a:r>
              <a:rPr lang="de-DE" altLang="x-none" sz="1800" dirty="0">
                <a:latin typeface="Calibri" charset="0"/>
              </a:rPr>
              <a:t>hervorzuheben wird den TN nun ein </a:t>
            </a:r>
            <a:r>
              <a:rPr lang="de-DE" altLang="x-none" sz="1800" b="1" dirty="0">
                <a:latin typeface="Calibri" charset="0"/>
              </a:rPr>
              <a:t>Video (Gruppe B</a:t>
            </a:r>
            <a:r>
              <a:rPr lang="de-DE" altLang="x-none" sz="1800" dirty="0">
                <a:latin typeface="Calibri" charset="0"/>
              </a:rPr>
              <a:t>) aus dem KIRA-Projekt gezeigt. Im Anschluss werden die Vorgehensweisen der Kinder vor dem Hintergrund der folgenden Fragestellungen diskutiert (AB):</a:t>
            </a:r>
          </a:p>
          <a:p>
            <a:endParaRPr lang="de-DE" altLang="x-none" sz="1800" dirty="0">
              <a:latin typeface="Calibri" charset="0"/>
            </a:endParaRPr>
          </a:p>
          <a:p>
            <a:pPr marL="742950" lvl="1" indent="-285750">
              <a:buClr>
                <a:srgbClr val="327A86"/>
              </a:buClr>
              <a:buFont typeface="Wingdings" panose="05000000000000000000" pitchFamily="2" charset="2"/>
              <a:buChar char="§"/>
            </a:pPr>
            <a:r>
              <a:rPr lang="de-DE" altLang="x-none" sz="1800" dirty="0">
                <a:latin typeface="Calibri" charset="0"/>
              </a:rPr>
              <a:t>Wo gibt es Gemeinsamkeiten und Unterschiede zwischen dem Lösungsweg der Kinder und den Lösungswegen der TN?</a:t>
            </a:r>
          </a:p>
          <a:p>
            <a:pPr marL="742950" lvl="1" indent="-285750">
              <a:buClr>
                <a:srgbClr val="327A86"/>
              </a:buClr>
              <a:buFont typeface="Wingdings" panose="05000000000000000000" pitchFamily="2" charset="2"/>
              <a:buChar char="§"/>
            </a:pPr>
            <a:endParaRPr lang="de-DE" altLang="x-none" sz="1800" dirty="0">
              <a:latin typeface="Calibri" charset="0"/>
            </a:endParaRPr>
          </a:p>
          <a:p>
            <a:pPr marL="742950" lvl="1" indent="-285750">
              <a:buClr>
                <a:srgbClr val="327A86"/>
              </a:buClr>
              <a:buFont typeface="Wingdings" panose="05000000000000000000" pitchFamily="2" charset="2"/>
              <a:buChar char="§"/>
            </a:pPr>
            <a:r>
              <a:rPr lang="de-DE" altLang="x-none" sz="1800" dirty="0">
                <a:latin typeface="Calibri" charset="0"/>
              </a:rPr>
              <a:t>An welchen Stellen des Lösungsprozesses wird die Funktion „Sachrechnen als Lernziel</a:t>
            </a:r>
            <a:r>
              <a:rPr lang="de-DE" altLang="de-DE" sz="1800" dirty="0">
                <a:latin typeface="Calibri" charset="0"/>
              </a:rPr>
              <a:t>“</a:t>
            </a:r>
            <a:r>
              <a:rPr lang="de-DE" altLang="x-none" sz="1800" dirty="0">
                <a:latin typeface="Calibri" charset="0"/>
              </a:rPr>
              <a:t> besonders deutlich?</a:t>
            </a:r>
          </a:p>
          <a:p>
            <a:pPr marL="742950" lvl="1" indent="-285750">
              <a:buClr>
                <a:srgbClr val="327A86"/>
              </a:buClr>
              <a:buFont typeface="Wingdings" panose="05000000000000000000" pitchFamily="2" charset="2"/>
              <a:buChar char="§"/>
            </a:pPr>
            <a:endParaRPr lang="de-DE" altLang="x-none" sz="1800" dirty="0">
              <a:latin typeface="Calibri" charset="0"/>
            </a:endParaRPr>
          </a:p>
          <a:p>
            <a:pPr marL="742950" lvl="1" indent="-285750">
              <a:buClr>
                <a:srgbClr val="327A86"/>
              </a:buClr>
              <a:buFont typeface="Wingdings" panose="05000000000000000000" pitchFamily="2" charset="2"/>
              <a:buChar char="§"/>
            </a:pPr>
            <a:r>
              <a:rPr lang="de-DE" altLang="x-none" sz="1800" dirty="0">
                <a:latin typeface="Calibri" charset="0"/>
              </a:rPr>
              <a:t>An welchen Stellen des Lösungsprozesses werden die anderen Funktionen des Sachrechnens angesprochen?</a:t>
            </a:r>
          </a:p>
          <a:p>
            <a:pPr marL="742950" lvl="1" indent="-285750">
              <a:buClr>
                <a:srgbClr val="327A86"/>
              </a:buClr>
              <a:buFont typeface="Wingdings" panose="05000000000000000000" pitchFamily="2" charset="2"/>
              <a:buChar char="§"/>
            </a:pPr>
            <a:endParaRPr lang="de-DE" altLang="x-none" sz="1800" dirty="0">
              <a:latin typeface="Calibri" charset="0"/>
            </a:endParaRPr>
          </a:p>
          <a:p>
            <a:pPr marL="742950" lvl="1" indent="-285750">
              <a:buClr>
                <a:srgbClr val="327A86"/>
              </a:buClr>
              <a:buFont typeface="Wingdings" panose="05000000000000000000" pitchFamily="2" charset="2"/>
              <a:buChar char="§"/>
            </a:pPr>
            <a:r>
              <a:rPr lang="de-DE" altLang="x-none" sz="1800" dirty="0">
                <a:latin typeface="Calibri" charset="0"/>
              </a:rPr>
              <a:t>Welche Prozessbezogenen Kompetenzen werden angesprochen?</a:t>
            </a:r>
          </a:p>
          <a:p>
            <a:endParaRPr lang="de-DE" altLang="x-none" dirty="0">
              <a:latin typeface="Calibri" charset="0"/>
            </a:endParaRP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de-DE" dirty="0"/>
              <a:t>Anmerkungen</a:t>
            </a:r>
          </a:p>
        </p:txBody>
      </p:sp>
      <p:sp>
        <p:nvSpPr>
          <p:cNvPr id="4" name="Rechteck 3"/>
          <p:cNvSpPr/>
          <p:nvPr/>
        </p:nvSpPr>
        <p:spPr>
          <a:xfrm>
            <a:off x="323528" y="836712"/>
            <a:ext cx="8352928" cy="5724644"/>
          </a:xfrm>
          <a:prstGeom prst="rect">
            <a:avLst/>
          </a:prstGeom>
        </p:spPr>
        <p:txBody>
          <a:bodyPr wrap="square">
            <a:spAutoFit/>
          </a:bodyPr>
          <a:lstStyle/>
          <a:p>
            <a:endParaRPr lang="de-DE" altLang="x-none" sz="1800" dirty="0">
              <a:latin typeface="Calibri" charset="0"/>
            </a:endParaRPr>
          </a:p>
          <a:p>
            <a:pPr algn="just"/>
            <a:r>
              <a:rPr lang="de-DE" altLang="x-none" sz="1800" dirty="0">
                <a:latin typeface="Calibri" charset="0"/>
              </a:rPr>
              <a:t>Da die </a:t>
            </a:r>
            <a:r>
              <a:rPr lang="de-DE" altLang="x-none" sz="1800" b="1" dirty="0">
                <a:latin typeface="Calibri" charset="0"/>
              </a:rPr>
              <a:t>Gruppe B </a:t>
            </a:r>
            <a:r>
              <a:rPr lang="de-DE" altLang="x-none" sz="1800" dirty="0">
                <a:latin typeface="Calibri" charset="0"/>
              </a:rPr>
              <a:t>eine sehr leistungsstarke Gruppe ist kommt an dieser Stelle erfahrungsgemäß aus dem Plenum der Einwand, dass man eine solche Aufgabe mit „normalen</a:t>
            </a:r>
            <a:r>
              <a:rPr lang="de-DE" altLang="de-DE" sz="1800" dirty="0">
                <a:latin typeface="Calibri" charset="0"/>
              </a:rPr>
              <a:t>“</a:t>
            </a:r>
            <a:r>
              <a:rPr lang="de-DE" altLang="x-none" sz="1800" dirty="0">
                <a:latin typeface="Calibri" charset="0"/>
              </a:rPr>
              <a:t> Kindern ja nicht machen könne, weil sie kognitiv dazu nicht in der Lage wären. </a:t>
            </a:r>
          </a:p>
          <a:p>
            <a:pPr algn="just"/>
            <a:r>
              <a:rPr lang="de-DE" altLang="x-none" sz="1800" dirty="0">
                <a:latin typeface="Calibri" charset="0"/>
              </a:rPr>
              <a:t>Um zu verdeutlichen, dass auch eine weniger leistungsstarke Gruppe durchaus zu einer guten Lösung kommen kann, wird an dieser Stelle </a:t>
            </a:r>
            <a:r>
              <a:rPr lang="de-DE" altLang="x-none" sz="1800" b="1" dirty="0">
                <a:latin typeface="Calibri" charset="0"/>
              </a:rPr>
              <a:t>das Video (Gruppe A)</a:t>
            </a:r>
            <a:r>
              <a:rPr lang="de-DE" altLang="x-none" sz="1800" dirty="0">
                <a:latin typeface="Calibri" charset="0"/>
              </a:rPr>
              <a:t>, ebenfalls vom KIRA Projekt, vorgeführt. </a:t>
            </a:r>
          </a:p>
          <a:p>
            <a:pPr algn="just"/>
            <a:endParaRPr lang="de-DE" altLang="x-none" sz="1800" dirty="0">
              <a:latin typeface="Calibri" charset="0"/>
            </a:endParaRPr>
          </a:p>
          <a:p>
            <a:pPr algn="just"/>
            <a:r>
              <a:rPr lang="de-DE" altLang="x-none" sz="1800" dirty="0">
                <a:latin typeface="Calibri" charset="0"/>
              </a:rPr>
              <a:t>Die </a:t>
            </a:r>
            <a:r>
              <a:rPr lang="de-DE" altLang="x-none" sz="1800" b="1" dirty="0">
                <a:latin typeface="Calibri" charset="0"/>
              </a:rPr>
              <a:t>Gemeinsamkeiten und Unterschiede </a:t>
            </a:r>
            <a:r>
              <a:rPr lang="de-DE" altLang="x-none" sz="1800" dirty="0">
                <a:latin typeface="Calibri" charset="0"/>
              </a:rPr>
              <a:t>sollen thematisiert werden. </a:t>
            </a:r>
          </a:p>
          <a:p>
            <a:pPr algn="just"/>
            <a:r>
              <a:rPr lang="de-DE" altLang="x-none" sz="1800" dirty="0">
                <a:latin typeface="Calibri" charset="0"/>
              </a:rPr>
              <a:t>Auch wenn die zweite Gruppe nicht so differenziert mit dem Zahlenmaterial gearbeitet hat, so wird beim Betrachten des Vorgehens ein sinnvoller Modellierungsprozess deutlich.</a:t>
            </a:r>
          </a:p>
          <a:p>
            <a:pPr algn="just"/>
            <a:endParaRPr lang="de-DE" altLang="x-none" sz="1800" dirty="0">
              <a:latin typeface="Calibri" charset="0"/>
            </a:endParaRPr>
          </a:p>
          <a:p>
            <a:pPr algn="just"/>
            <a:r>
              <a:rPr lang="de-DE" altLang="x-none" sz="1800" dirty="0">
                <a:latin typeface="Calibri" charset="0"/>
              </a:rPr>
              <a:t>Je nachdem wie die zeitlichen Ressourcen sind, kann zum Abschluss dieser Phase noch ein </a:t>
            </a:r>
            <a:r>
              <a:rPr lang="de-DE" altLang="x-none" sz="1800" b="1" dirty="0">
                <a:latin typeface="Calibri" charset="0"/>
              </a:rPr>
              <a:t>drittes Video </a:t>
            </a:r>
            <a:r>
              <a:rPr lang="de-DE" altLang="x-none" sz="1800" dirty="0">
                <a:latin typeface="Calibri" charset="0"/>
              </a:rPr>
              <a:t>gezeigt werden, in dem die </a:t>
            </a:r>
            <a:r>
              <a:rPr lang="de-DE" altLang="x-none" sz="1800" b="1" dirty="0">
                <a:latin typeface="Calibri" charset="0"/>
              </a:rPr>
              <a:t>Gruppe A </a:t>
            </a:r>
            <a:r>
              <a:rPr lang="de-DE" altLang="x-none" sz="1800" dirty="0">
                <a:latin typeface="Calibri" charset="0"/>
              </a:rPr>
              <a:t>ihren Lösungsweg vor der Klasse präsentiert.  Bei der Besprechung kann wieder der Schwerpunkt sowohl auf die beobachtbaren Prozessbezogenen Kompetenzen und den Funktionen des Sachrechnens gelegt werden.</a:t>
            </a:r>
          </a:p>
          <a:p>
            <a:endParaRPr lang="de-DE" altLang="x-none" dirty="0">
              <a:latin typeface="Calibri" charset="0"/>
            </a:endParaRPr>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bwMode="auto">
          <a:xfrm>
            <a:off x="-540568" y="1340768"/>
            <a:ext cx="9145016" cy="4392488"/>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6" name="Textfeld 5"/>
          <p:cNvSpPr txBox="1"/>
          <p:nvPr/>
        </p:nvSpPr>
        <p:spPr>
          <a:xfrm>
            <a:off x="3707904" y="5013176"/>
            <a:ext cx="1512168" cy="400110"/>
          </a:xfrm>
          <a:prstGeom prst="rect">
            <a:avLst/>
          </a:prstGeom>
          <a:noFill/>
        </p:spPr>
        <p:txBody>
          <a:bodyPr wrap="square" rtlCol="0">
            <a:spAutoFit/>
          </a:bodyPr>
          <a:lstStyle/>
          <a:p>
            <a:pPr marL="342900" indent="-342900">
              <a:spcBef>
                <a:spcPts val="400"/>
              </a:spcBef>
            </a:pPr>
            <a:r>
              <a:rPr lang="de-DE" sz="2000" b="1" dirty="0">
                <a:solidFill>
                  <a:schemeClr val="tx2"/>
                </a:solidFill>
                <a:latin typeface="Calibri"/>
                <a:cs typeface="Calibri"/>
              </a:rPr>
              <a:t>Gruppe B</a:t>
            </a:r>
          </a:p>
        </p:txBody>
      </p:sp>
      <p:sp>
        <p:nvSpPr>
          <p:cNvPr id="2" name="Titel 1"/>
          <p:cNvSpPr>
            <a:spLocks noGrp="1"/>
          </p:cNvSpPr>
          <p:nvPr>
            <p:ph type="title"/>
          </p:nvPr>
        </p:nvSpPr>
        <p:spPr/>
        <p:txBody>
          <a:bodyPr>
            <a:normAutofit/>
          </a:bodyPr>
          <a:lstStyle/>
          <a:p>
            <a:r>
              <a:rPr lang="de-DE" dirty="0"/>
              <a:t>Lösungswege von Kindern</a:t>
            </a:r>
          </a:p>
        </p:txBody>
      </p:sp>
      <p:pic>
        <p:nvPicPr>
          <p:cNvPr id="8" name="Grafik 7">
            <a:extLst>
              <a:ext uri="{FF2B5EF4-FFF2-40B4-BE49-F238E27FC236}">
                <a16:creationId xmlns:a16="http://schemas.microsoft.com/office/drawing/2014/main" id="{4B412B1D-1D8E-554D-BF2C-09F5043B6E9E}"/>
              </a:ext>
            </a:extLst>
          </p:cNvPr>
          <p:cNvPicPr>
            <a:picLocks noChangeAspect="1"/>
          </p:cNvPicPr>
          <p:nvPr/>
        </p:nvPicPr>
        <p:blipFill rotWithShape="1">
          <a:blip r:embed="rId3"/>
          <a:srcRect l="5797" t="3723" r="4349" b="4453"/>
          <a:stretch/>
        </p:blipFill>
        <p:spPr>
          <a:xfrm>
            <a:off x="2195736" y="2305878"/>
            <a:ext cx="4464497" cy="2491275"/>
          </a:xfrm>
          <a:custGeom>
            <a:avLst/>
            <a:gdLst>
              <a:gd name="connsiteX0" fmla="*/ 219924 w 4531629"/>
              <a:gd name="connsiteY0" fmla="*/ 0 h 2488667"/>
              <a:gd name="connsiteX1" fmla="*/ 4311705 w 4531629"/>
              <a:gd name="connsiteY1" fmla="*/ 0 h 2488667"/>
              <a:gd name="connsiteX2" fmla="*/ 4531629 w 4531629"/>
              <a:gd name="connsiteY2" fmla="*/ 219924 h 2488667"/>
              <a:gd name="connsiteX3" fmla="*/ 4531629 w 4531629"/>
              <a:gd name="connsiteY3" fmla="*/ 2268743 h 2488667"/>
              <a:gd name="connsiteX4" fmla="*/ 4311705 w 4531629"/>
              <a:gd name="connsiteY4" fmla="*/ 2488667 h 2488667"/>
              <a:gd name="connsiteX5" fmla="*/ 219924 w 4531629"/>
              <a:gd name="connsiteY5" fmla="*/ 2488667 h 2488667"/>
              <a:gd name="connsiteX6" fmla="*/ 0 w 4531629"/>
              <a:gd name="connsiteY6" fmla="*/ 2268743 h 2488667"/>
              <a:gd name="connsiteX7" fmla="*/ 0 w 4531629"/>
              <a:gd name="connsiteY7" fmla="*/ 219924 h 2488667"/>
              <a:gd name="connsiteX8" fmla="*/ 219924 w 4531629"/>
              <a:gd name="connsiteY8" fmla="*/ 0 h 2488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31629" h="2488667">
                <a:moveTo>
                  <a:pt x="219924" y="0"/>
                </a:moveTo>
                <a:lnTo>
                  <a:pt x="4311705" y="0"/>
                </a:lnTo>
                <a:cubicBezTo>
                  <a:pt x="4433166" y="0"/>
                  <a:pt x="4531629" y="98463"/>
                  <a:pt x="4531629" y="219924"/>
                </a:cubicBezTo>
                <a:lnTo>
                  <a:pt x="4531629" y="2268743"/>
                </a:lnTo>
                <a:cubicBezTo>
                  <a:pt x="4531629" y="2390204"/>
                  <a:pt x="4433166" y="2488667"/>
                  <a:pt x="4311705" y="2488667"/>
                </a:cubicBezTo>
                <a:lnTo>
                  <a:pt x="219924" y="2488667"/>
                </a:lnTo>
                <a:cubicBezTo>
                  <a:pt x="98463" y="2488667"/>
                  <a:pt x="0" y="2390204"/>
                  <a:pt x="0" y="2268743"/>
                </a:cubicBezTo>
                <a:lnTo>
                  <a:pt x="0" y="219924"/>
                </a:lnTo>
                <a:cubicBezTo>
                  <a:pt x="0" y="98463"/>
                  <a:pt x="98463" y="0"/>
                  <a:pt x="219924" y="0"/>
                </a:cubicBezTo>
                <a:close/>
              </a:path>
            </a:pathLst>
          </a:custGeom>
        </p:spPr>
      </p:pic>
      <p:sp>
        <p:nvSpPr>
          <p:cNvPr id="3" name="Rechteck 2">
            <a:extLst>
              <a:ext uri="{FF2B5EF4-FFF2-40B4-BE49-F238E27FC236}">
                <a16:creationId xmlns:a16="http://schemas.microsoft.com/office/drawing/2014/main" id="{748A2B0C-1B15-4743-8A73-532CB13172DA}"/>
              </a:ext>
            </a:extLst>
          </p:cNvPr>
          <p:cNvSpPr/>
          <p:nvPr/>
        </p:nvSpPr>
        <p:spPr>
          <a:xfrm>
            <a:off x="3275856" y="6423139"/>
            <a:ext cx="6624736" cy="246221"/>
          </a:xfrm>
          <a:prstGeom prst="rect">
            <a:avLst/>
          </a:prstGeom>
        </p:spPr>
        <p:txBody>
          <a:bodyPr wrap="square">
            <a:spAutoFit/>
          </a:bodyPr>
          <a:lstStyle/>
          <a:p>
            <a:r>
              <a:rPr lang="de-DE" altLang="x-none" sz="1000" dirty="0">
                <a:latin typeface="Calibri" charset="0"/>
              </a:rPr>
              <a:t>Quelle: </a:t>
            </a:r>
            <a:r>
              <a:rPr lang="de-DE" altLang="x-none" sz="1000" u="sng" dirty="0">
                <a:solidFill>
                  <a:srgbClr val="327A86"/>
                </a:solidFill>
                <a:latin typeface="Calibri" charset="0"/>
              </a:rPr>
              <a:t>https://kira.dzlm.de/node/142</a:t>
            </a:r>
            <a:endParaRPr lang="de-DE" sz="1000" u="sng" dirty="0">
              <a:solidFill>
                <a:srgbClr val="327A86"/>
              </a:solidFill>
            </a:endParaRPr>
          </a:p>
        </p:txBody>
      </p:sp>
    </p:spTree>
    <p:extLst>
      <p:ext uri="{BB962C8B-B14F-4D97-AF65-F5344CB8AC3E}">
        <p14:creationId xmlns:p14="http://schemas.microsoft.com/office/powerpoint/2010/main" val="908486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Zum Umgang mit den Folien</a:t>
            </a:r>
          </a:p>
        </p:txBody>
      </p:sp>
      <p:sp>
        <p:nvSpPr>
          <p:cNvPr id="3" name="Inhaltsplatzhalter 2"/>
          <p:cNvSpPr>
            <a:spLocks noGrp="1"/>
          </p:cNvSpPr>
          <p:nvPr>
            <p:ph idx="4294967295"/>
          </p:nvPr>
        </p:nvSpPr>
        <p:spPr>
          <a:xfrm>
            <a:off x="324048" y="908050"/>
            <a:ext cx="8280400" cy="5257800"/>
          </a:xfrm>
        </p:spPr>
        <p:txBody>
          <a:bodyPr/>
          <a:lstStyle/>
          <a:p>
            <a:pPr marL="0" indent="0">
              <a:buNone/>
            </a:pPr>
            <a:r>
              <a:rPr lang="de-DE" sz="2000" dirty="0"/>
              <a:t>In den Folien werden ggf. folgende Farbcodes für Funktionen verwendet:</a:t>
            </a:r>
          </a:p>
          <a:p>
            <a:r>
              <a:rPr lang="de-DE" dirty="0"/>
              <a:t>eingeblendete Folien:</a:t>
            </a:r>
          </a:p>
          <a:p>
            <a:endParaRPr lang="de-DE" sz="2000" dirty="0"/>
          </a:p>
          <a:p>
            <a:endParaRPr lang="de-DE" sz="2000" dirty="0"/>
          </a:p>
          <a:p>
            <a:endParaRPr lang="de-DE" sz="2000" dirty="0"/>
          </a:p>
          <a:p>
            <a:r>
              <a:rPr lang="de-DE" dirty="0"/>
              <a:t>a</a:t>
            </a:r>
            <a:r>
              <a:rPr lang="de-DE" sz="2000" dirty="0"/>
              <a:t>usgeblendete Folien:</a:t>
            </a:r>
          </a:p>
          <a:p>
            <a:endParaRPr lang="de-DE" dirty="0"/>
          </a:p>
          <a:p>
            <a:pPr marL="0" indent="0">
              <a:buNone/>
            </a:pPr>
            <a:br>
              <a:rPr lang="de-DE" dirty="0"/>
            </a:br>
            <a:endParaRPr lang="de-DE" dirty="0"/>
          </a:p>
          <a:p>
            <a:r>
              <a:rPr lang="de-DE" dirty="0"/>
              <a:t>auf den Folien:</a:t>
            </a:r>
            <a:endParaRPr lang="de-DE" sz="2000" dirty="0"/>
          </a:p>
        </p:txBody>
      </p:sp>
      <p:pic>
        <p:nvPicPr>
          <p:cNvPr id="1027" name="Picture 3"/>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395536" y="2393476"/>
            <a:ext cx="4716000" cy="16484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8" name="Picture 4"/>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395536" y="3614494"/>
            <a:ext cx="4716000" cy="17188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9" name="Picture 5"/>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395536" y="4100231"/>
            <a:ext cx="4716000" cy="17188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Inhaltsplatzhalter 2"/>
          <p:cNvSpPr txBox="1">
            <a:spLocks/>
          </p:cNvSpPr>
          <p:nvPr/>
        </p:nvSpPr>
        <p:spPr bwMode="auto">
          <a:xfrm>
            <a:off x="5220072" y="1772816"/>
            <a:ext cx="1944216" cy="40606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solidFill>
                  <a:srgbClr val="000000"/>
                </a:solidFill>
              </a:rPr>
              <a:t>Standard-Layout</a:t>
            </a:r>
          </a:p>
        </p:txBody>
      </p:sp>
      <p:sp>
        <p:nvSpPr>
          <p:cNvPr id="10" name="Inhaltsplatzhalter 2"/>
          <p:cNvSpPr txBox="1">
            <a:spLocks/>
          </p:cNvSpPr>
          <p:nvPr/>
        </p:nvSpPr>
        <p:spPr bwMode="auto">
          <a:xfrm>
            <a:off x="5220072" y="2276872"/>
            <a:ext cx="3435118" cy="40606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t>Strukturfolie (für Fortbildende)</a:t>
            </a:r>
          </a:p>
        </p:txBody>
      </p:sp>
      <p:sp>
        <p:nvSpPr>
          <p:cNvPr id="11" name="Inhaltsplatzhalter 2"/>
          <p:cNvSpPr txBox="1">
            <a:spLocks/>
          </p:cNvSpPr>
          <p:nvPr/>
        </p:nvSpPr>
        <p:spPr bwMode="auto">
          <a:xfrm>
            <a:off x="5220072" y="3501008"/>
            <a:ext cx="3707980" cy="40606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t>Hintergrundwissen (für Fortbildende)</a:t>
            </a:r>
          </a:p>
        </p:txBody>
      </p:sp>
      <p:sp>
        <p:nvSpPr>
          <p:cNvPr id="12" name="Inhaltsplatzhalter 2"/>
          <p:cNvSpPr txBox="1">
            <a:spLocks/>
          </p:cNvSpPr>
          <p:nvPr/>
        </p:nvSpPr>
        <p:spPr bwMode="auto">
          <a:xfrm>
            <a:off x="5220072" y="4005064"/>
            <a:ext cx="4002972" cy="40606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solidFill>
                  <a:srgbClr val="000000"/>
                </a:solidFill>
              </a:rPr>
              <a:t>Mögliche Vertiefung (für Teilnehmende)</a:t>
            </a:r>
          </a:p>
        </p:txBody>
      </p:sp>
      <p:sp>
        <p:nvSpPr>
          <p:cNvPr id="13" name="Rechteck 12"/>
          <p:cNvSpPr/>
          <p:nvPr/>
        </p:nvSpPr>
        <p:spPr>
          <a:xfrm>
            <a:off x="2987824" y="5013176"/>
            <a:ext cx="2088232" cy="496800"/>
          </a:xfrm>
          <a:prstGeom prst="rect">
            <a:avLst/>
          </a:prstGeom>
          <a:solidFill>
            <a:srgbClr val="327A86">
              <a:alpha val="24706"/>
            </a:srgbClr>
          </a:solidFill>
          <a:ln>
            <a:noFill/>
          </a:ln>
        </p:spPr>
        <p:txBody>
          <a:bodyPr wrap="square">
            <a:spAutoFit/>
          </a:bodyPr>
          <a:lstStyle/>
          <a:p>
            <a:pPr algn="ctr">
              <a:spcAft>
                <a:spcPts val="0"/>
              </a:spcAft>
              <a:buNone/>
            </a:pPr>
            <a:r>
              <a:rPr lang="de-DE" sz="2000" dirty="0">
                <a:latin typeface="Calibri" charset="0"/>
                <a:ea typeface="Times New Roman" charset="0"/>
                <a:cs typeface="Times New Roman" charset="0"/>
              </a:rPr>
              <a:t>xxx</a:t>
            </a:r>
          </a:p>
        </p:txBody>
      </p:sp>
      <p:sp>
        <p:nvSpPr>
          <p:cNvPr id="14" name="Inhaltsplatzhalter 2"/>
          <p:cNvSpPr txBox="1">
            <a:spLocks/>
          </p:cNvSpPr>
          <p:nvPr/>
        </p:nvSpPr>
        <p:spPr bwMode="auto">
          <a:xfrm>
            <a:off x="5220072" y="5039636"/>
            <a:ext cx="2687475" cy="40606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t>Aktivität für Teilnehmende</a:t>
            </a:r>
          </a:p>
        </p:txBody>
      </p:sp>
      <p:sp>
        <p:nvSpPr>
          <p:cNvPr id="15" name="Textfeld 14"/>
          <p:cNvSpPr txBox="1"/>
          <p:nvPr/>
        </p:nvSpPr>
        <p:spPr>
          <a:xfrm>
            <a:off x="2987824" y="5733256"/>
            <a:ext cx="2088232" cy="489266"/>
          </a:xfrm>
          <a:prstGeom prst="rect">
            <a:avLst/>
          </a:prstGeom>
          <a:solidFill>
            <a:srgbClr val="F8B44F">
              <a:alpha val="24706"/>
            </a:srgbClr>
          </a:solidFill>
          <a:ln>
            <a:noFill/>
          </a:ln>
        </p:spPr>
        <p:txBody>
          <a:bodyPr wrap="square" lIns="36000" rIns="18000" rtlCol="0">
            <a:noAutofit/>
          </a:bodyPr>
          <a:lstStyle/>
          <a:p>
            <a:pPr algn="ctr" defTabSz="449263">
              <a:buNone/>
              <a:tabLst>
                <a:tab pos="723900" algn="l"/>
                <a:tab pos="1447800" algn="l"/>
                <a:tab pos="2171700" algn="l"/>
                <a:tab pos="2895600" algn="l"/>
                <a:tab pos="3619500" algn="l"/>
                <a:tab pos="4343400" algn="l"/>
                <a:tab pos="5067300" algn="l"/>
                <a:tab pos="5791200" algn="l"/>
                <a:tab pos="6515100" algn="l"/>
              </a:tabLst>
            </a:pPr>
            <a:r>
              <a:rPr lang="de-DE" sz="2000" dirty="0">
                <a:latin typeface="Calibri" charset="0"/>
                <a:ea typeface="Calibri" charset="0"/>
                <a:cs typeface="Calibri" charset="0"/>
              </a:rPr>
              <a:t>xxx</a:t>
            </a:r>
          </a:p>
        </p:txBody>
      </p:sp>
      <p:sp>
        <p:nvSpPr>
          <p:cNvPr id="16" name="Inhaltsplatzhalter 2"/>
          <p:cNvSpPr txBox="1">
            <a:spLocks/>
          </p:cNvSpPr>
          <p:nvPr/>
        </p:nvSpPr>
        <p:spPr bwMode="auto">
          <a:xfrm>
            <a:off x="5220072" y="5634788"/>
            <a:ext cx="3665372" cy="40606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t>Aufgabe an Schülerinnen und </a:t>
            </a:r>
            <a:br>
              <a:rPr lang="de-DE" sz="1800" kern="0" dirty="0"/>
            </a:br>
            <a:r>
              <a:rPr lang="de-DE" sz="1800" kern="0" dirty="0"/>
              <a:t>Schüler gerichtet</a:t>
            </a:r>
          </a:p>
        </p:txBody>
      </p:sp>
      <p:pic>
        <p:nvPicPr>
          <p:cNvPr id="17"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395536" y="1916832"/>
            <a:ext cx="4716000" cy="171881"/>
          </a:xfrm>
          <a:prstGeom prst="rect">
            <a:avLst/>
          </a:prstGeom>
          <a:solidFill>
            <a:schemeClr val="accent3"/>
          </a:solidFill>
          <a:ln>
            <a:solidFill>
              <a:schemeClr val="accent3"/>
            </a:solidFill>
          </a:ln>
        </p:spPr>
      </p:pic>
    </p:spTree>
    <p:extLst>
      <p:ext uri="{BB962C8B-B14F-4D97-AF65-F5344CB8AC3E}">
        <p14:creationId xmlns:p14="http://schemas.microsoft.com/office/powerpoint/2010/main" val="1984930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bwMode="auto">
          <a:xfrm>
            <a:off x="-540568" y="1340768"/>
            <a:ext cx="9145016" cy="4392488"/>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88065" name="Textfeld 1"/>
          <p:cNvSpPr txBox="1">
            <a:spLocks noChangeArrowheads="1"/>
          </p:cNvSpPr>
          <p:nvPr/>
        </p:nvSpPr>
        <p:spPr bwMode="auto">
          <a:xfrm>
            <a:off x="755576" y="1412776"/>
            <a:ext cx="770485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eaLnBrk="1" hangingPunct="1">
              <a:spcBef>
                <a:spcPct val="50000"/>
              </a:spcBef>
            </a:pPr>
            <a:r>
              <a:rPr lang="de-DE" altLang="x-none" sz="2400" dirty="0">
                <a:latin typeface="Calibri" pitchFamily="34" charset="0"/>
                <a:cs typeface="Calibri" pitchFamily="34" charset="0"/>
              </a:rPr>
              <a:t>Wo sehen Sie die Hauptunterschiede zur ersten Gruppe?</a:t>
            </a:r>
          </a:p>
        </p:txBody>
      </p:sp>
      <p:sp>
        <p:nvSpPr>
          <p:cNvPr id="88067" name="Textfeld 1"/>
          <p:cNvSpPr txBox="1">
            <a:spLocks noChangeArrowheads="1"/>
          </p:cNvSpPr>
          <p:nvPr/>
        </p:nvSpPr>
        <p:spPr bwMode="auto">
          <a:xfrm>
            <a:off x="3347864" y="5085184"/>
            <a:ext cx="23229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algn="ctr" eaLnBrk="1" hangingPunct="1">
              <a:spcBef>
                <a:spcPct val="50000"/>
              </a:spcBef>
            </a:pPr>
            <a:r>
              <a:rPr lang="de-DE" altLang="x-none" sz="2000" b="1" dirty="0">
                <a:solidFill>
                  <a:schemeClr val="tx2"/>
                </a:solidFill>
                <a:latin typeface="Calibri" pitchFamily="34" charset="0"/>
                <a:cs typeface="Calibri" pitchFamily="34" charset="0"/>
              </a:rPr>
              <a:t>Gruppe A</a:t>
            </a:r>
          </a:p>
        </p:txBody>
      </p:sp>
      <p:sp>
        <p:nvSpPr>
          <p:cNvPr id="2" name="Titel 1"/>
          <p:cNvSpPr>
            <a:spLocks noGrp="1"/>
          </p:cNvSpPr>
          <p:nvPr>
            <p:ph type="title"/>
          </p:nvPr>
        </p:nvSpPr>
        <p:spPr/>
        <p:txBody>
          <a:bodyPr>
            <a:normAutofit/>
          </a:bodyPr>
          <a:lstStyle/>
          <a:p>
            <a:r>
              <a:rPr lang="de-DE" dirty="0"/>
              <a:t>Lösungswege von Kindern</a:t>
            </a:r>
          </a:p>
        </p:txBody>
      </p:sp>
      <p:pic>
        <p:nvPicPr>
          <p:cNvPr id="12" name="Grafik 11">
            <a:extLst>
              <a:ext uri="{FF2B5EF4-FFF2-40B4-BE49-F238E27FC236}">
                <a16:creationId xmlns:a16="http://schemas.microsoft.com/office/drawing/2014/main" id="{C6A06995-658C-604D-BC1D-CFCE74B3BA87}"/>
              </a:ext>
            </a:extLst>
          </p:cNvPr>
          <p:cNvPicPr>
            <a:picLocks noChangeAspect="1"/>
          </p:cNvPicPr>
          <p:nvPr/>
        </p:nvPicPr>
        <p:blipFill rotWithShape="1">
          <a:blip r:embed="rId3"/>
          <a:srcRect l="3048" t="2704" r="2521" b="3859"/>
          <a:stretch/>
        </p:blipFill>
        <p:spPr>
          <a:xfrm>
            <a:off x="2195736" y="2348880"/>
            <a:ext cx="4462239" cy="2488342"/>
          </a:xfrm>
          <a:custGeom>
            <a:avLst/>
            <a:gdLst>
              <a:gd name="connsiteX0" fmla="*/ 174383 w 4462239"/>
              <a:gd name="connsiteY0" fmla="*/ 0 h 2488342"/>
              <a:gd name="connsiteX1" fmla="*/ 4287856 w 4462239"/>
              <a:gd name="connsiteY1" fmla="*/ 0 h 2488342"/>
              <a:gd name="connsiteX2" fmla="*/ 4462239 w 4462239"/>
              <a:gd name="connsiteY2" fmla="*/ 174383 h 2488342"/>
              <a:gd name="connsiteX3" fmla="*/ 4462239 w 4462239"/>
              <a:gd name="connsiteY3" fmla="*/ 2313959 h 2488342"/>
              <a:gd name="connsiteX4" fmla="*/ 4287856 w 4462239"/>
              <a:gd name="connsiteY4" fmla="*/ 2488342 h 2488342"/>
              <a:gd name="connsiteX5" fmla="*/ 174383 w 4462239"/>
              <a:gd name="connsiteY5" fmla="*/ 2488342 h 2488342"/>
              <a:gd name="connsiteX6" fmla="*/ 0 w 4462239"/>
              <a:gd name="connsiteY6" fmla="*/ 2313959 h 2488342"/>
              <a:gd name="connsiteX7" fmla="*/ 0 w 4462239"/>
              <a:gd name="connsiteY7" fmla="*/ 174383 h 2488342"/>
              <a:gd name="connsiteX8" fmla="*/ 174383 w 4462239"/>
              <a:gd name="connsiteY8" fmla="*/ 0 h 2488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462239" h="2488342">
                <a:moveTo>
                  <a:pt x="174383" y="0"/>
                </a:moveTo>
                <a:lnTo>
                  <a:pt x="4287856" y="0"/>
                </a:lnTo>
                <a:cubicBezTo>
                  <a:pt x="4384165" y="0"/>
                  <a:pt x="4462239" y="78074"/>
                  <a:pt x="4462239" y="174383"/>
                </a:cubicBezTo>
                <a:lnTo>
                  <a:pt x="4462239" y="2313959"/>
                </a:lnTo>
                <a:cubicBezTo>
                  <a:pt x="4462239" y="2410268"/>
                  <a:pt x="4384165" y="2488342"/>
                  <a:pt x="4287856" y="2488342"/>
                </a:cubicBezTo>
                <a:lnTo>
                  <a:pt x="174383" y="2488342"/>
                </a:lnTo>
                <a:cubicBezTo>
                  <a:pt x="78074" y="2488342"/>
                  <a:pt x="0" y="2410268"/>
                  <a:pt x="0" y="2313959"/>
                </a:cubicBezTo>
                <a:lnTo>
                  <a:pt x="0" y="174383"/>
                </a:lnTo>
                <a:cubicBezTo>
                  <a:pt x="0" y="78074"/>
                  <a:pt x="78074" y="0"/>
                  <a:pt x="174383" y="0"/>
                </a:cubicBezTo>
                <a:close/>
              </a:path>
            </a:pathLst>
          </a:custGeom>
        </p:spPr>
      </p:pic>
      <p:sp>
        <p:nvSpPr>
          <p:cNvPr id="3" name="Rechteck 2">
            <a:extLst>
              <a:ext uri="{FF2B5EF4-FFF2-40B4-BE49-F238E27FC236}">
                <a16:creationId xmlns:a16="http://schemas.microsoft.com/office/drawing/2014/main" id="{2A6EC718-AD16-D948-AE2D-2CEC8EB0224A}"/>
              </a:ext>
            </a:extLst>
          </p:cNvPr>
          <p:cNvSpPr/>
          <p:nvPr/>
        </p:nvSpPr>
        <p:spPr>
          <a:xfrm>
            <a:off x="3279678" y="6453336"/>
            <a:ext cx="6404890" cy="246221"/>
          </a:xfrm>
          <a:prstGeom prst="rect">
            <a:avLst/>
          </a:prstGeom>
        </p:spPr>
        <p:txBody>
          <a:bodyPr wrap="square">
            <a:spAutoFit/>
          </a:bodyPr>
          <a:lstStyle/>
          <a:p>
            <a:r>
              <a:rPr lang="de-DE" altLang="x-none" sz="1000" dirty="0">
                <a:latin typeface="Calibri" charset="0"/>
              </a:rPr>
              <a:t>Quelle: </a:t>
            </a:r>
            <a:r>
              <a:rPr lang="de-DE" altLang="x-none" sz="1000" u="sng" dirty="0">
                <a:solidFill>
                  <a:srgbClr val="327A86"/>
                </a:solidFill>
                <a:latin typeface="Calibri" charset="0"/>
              </a:rPr>
              <a:t>https://kira.dzlm.de/node/142</a:t>
            </a:r>
            <a:endParaRPr lang="de-DE" kern="0" dirty="0">
              <a:solidFill>
                <a:prstClr val="black"/>
              </a:solidFill>
              <a:latin typeface="Calibri"/>
              <a:ea typeface="ＭＳ Ｐゴシック"/>
              <a:cs typeface="Calibri"/>
            </a:endParaRPr>
          </a:p>
        </p:txBody>
      </p:sp>
    </p:spTree>
    <p:extLst>
      <p:ext uri="{BB962C8B-B14F-4D97-AF65-F5344CB8AC3E}">
        <p14:creationId xmlns:p14="http://schemas.microsoft.com/office/powerpoint/2010/main" val="3423343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bwMode="auto">
          <a:xfrm>
            <a:off x="-540568" y="1340768"/>
            <a:ext cx="9073008" cy="4392488"/>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err="1">
              <a:solidFill>
                <a:schemeClr val="accent2"/>
              </a:solidFill>
              <a:latin typeface="Calibri" panose="020F0502020204030204" pitchFamily="34" charset="0"/>
            </a:endParaRPr>
          </a:p>
        </p:txBody>
      </p:sp>
      <p:sp>
        <p:nvSpPr>
          <p:cNvPr id="90113" name="Textfeld 1"/>
          <p:cNvSpPr txBox="1">
            <a:spLocks noChangeArrowheads="1"/>
          </p:cNvSpPr>
          <p:nvPr/>
        </p:nvSpPr>
        <p:spPr bwMode="auto">
          <a:xfrm>
            <a:off x="1187624" y="1362366"/>
            <a:ext cx="734481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eaLnBrk="1" hangingPunct="1">
              <a:spcBef>
                <a:spcPts val="600"/>
              </a:spcBef>
            </a:pPr>
            <a:r>
              <a:rPr lang="de-DE" altLang="x-none" sz="2400" dirty="0">
                <a:latin typeface="Calibri" pitchFamily="34" charset="0"/>
                <a:cs typeface="Calibri" pitchFamily="34" charset="0"/>
              </a:rPr>
              <a:t>Welche prozessbezogenen Kompetenzen werden angesprochen?</a:t>
            </a:r>
          </a:p>
        </p:txBody>
      </p:sp>
      <p:sp>
        <p:nvSpPr>
          <p:cNvPr id="2" name="Titel 1"/>
          <p:cNvSpPr>
            <a:spLocks noGrp="1"/>
          </p:cNvSpPr>
          <p:nvPr>
            <p:ph type="title"/>
          </p:nvPr>
        </p:nvSpPr>
        <p:spPr/>
        <p:txBody>
          <a:bodyPr>
            <a:normAutofit/>
          </a:bodyPr>
          <a:lstStyle/>
          <a:p>
            <a:r>
              <a:rPr lang="de-DE" dirty="0"/>
              <a:t>Lösungswege von Kindern</a:t>
            </a:r>
          </a:p>
        </p:txBody>
      </p:sp>
      <p:pic>
        <p:nvPicPr>
          <p:cNvPr id="11" name="Grafik 10">
            <a:extLst>
              <a:ext uri="{FF2B5EF4-FFF2-40B4-BE49-F238E27FC236}">
                <a16:creationId xmlns:a16="http://schemas.microsoft.com/office/drawing/2014/main" id="{57C90A43-1EDD-E54C-8759-884753F76388}"/>
              </a:ext>
            </a:extLst>
          </p:cNvPr>
          <p:cNvPicPr>
            <a:picLocks noChangeAspect="1"/>
          </p:cNvPicPr>
          <p:nvPr/>
        </p:nvPicPr>
        <p:blipFill>
          <a:blip r:embed="rId3"/>
          <a:srcRect l="2348" t="3269" r="2973" b="4100"/>
          <a:stretch>
            <a:fillRect/>
          </a:stretch>
        </p:blipFill>
        <p:spPr>
          <a:xfrm>
            <a:off x="2164976" y="2348880"/>
            <a:ext cx="4567264" cy="2520280"/>
          </a:xfrm>
          <a:custGeom>
            <a:avLst/>
            <a:gdLst>
              <a:gd name="connsiteX0" fmla="*/ 154896 w 4567264"/>
              <a:gd name="connsiteY0" fmla="*/ 0 h 2520280"/>
              <a:gd name="connsiteX1" fmla="*/ 4412368 w 4567264"/>
              <a:gd name="connsiteY1" fmla="*/ 0 h 2520280"/>
              <a:gd name="connsiteX2" fmla="*/ 4567264 w 4567264"/>
              <a:gd name="connsiteY2" fmla="*/ 154896 h 2520280"/>
              <a:gd name="connsiteX3" fmla="*/ 4567264 w 4567264"/>
              <a:gd name="connsiteY3" fmla="*/ 2365384 h 2520280"/>
              <a:gd name="connsiteX4" fmla="*/ 4412368 w 4567264"/>
              <a:gd name="connsiteY4" fmla="*/ 2520280 h 2520280"/>
              <a:gd name="connsiteX5" fmla="*/ 154896 w 4567264"/>
              <a:gd name="connsiteY5" fmla="*/ 2520280 h 2520280"/>
              <a:gd name="connsiteX6" fmla="*/ 0 w 4567264"/>
              <a:gd name="connsiteY6" fmla="*/ 2365384 h 2520280"/>
              <a:gd name="connsiteX7" fmla="*/ 0 w 4567264"/>
              <a:gd name="connsiteY7" fmla="*/ 154896 h 2520280"/>
              <a:gd name="connsiteX8" fmla="*/ 154896 w 4567264"/>
              <a:gd name="connsiteY8" fmla="*/ 0 h 25202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67264" h="2520280">
                <a:moveTo>
                  <a:pt x="154896" y="0"/>
                </a:moveTo>
                <a:lnTo>
                  <a:pt x="4412368" y="0"/>
                </a:lnTo>
                <a:cubicBezTo>
                  <a:pt x="4497915" y="0"/>
                  <a:pt x="4567264" y="69349"/>
                  <a:pt x="4567264" y="154896"/>
                </a:cubicBezTo>
                <a:lnTo>
                  <a:pt x="4567264" y="2365384"/>
                </a:lnTo>
                <a:cubicBezTo>
                  <a:pt x="4567264" y="2450931"/>
                  <a:pt x="4497915" y="2520280"/>
                  <a:pt x="4412368" y="2520280"/>
                </a:cubicBezTo>
                <a:lnTo>
                  <a:pt x="154896" y="2520280"/>
                </a:lnTo>
                <a:cubicBezTo>
                  <a:pt x="69349" y="2520280"/>
                  <a:pt x="0" y="2450931"/>
                  <a:pt x="0" y="2365384"/>
                </a:cubicBezTo>
                <a:lnTo>
                  <a:pt x="0" y="154896"/>
                </a:lnTo>
                <a:cubicBezTo>
                  <a:pt x="0" y="69349"/>
                  <a:pt x="69349" y="0"/>
                  <a:pt x="154896" y="0"/>
                </a:cubicBezTo>
                <a:close/>
              </a:path>
            </a:pathLst>
          </a:custGeom>
        </p:spPr>
      </p:pic>
      <p:sp>
        <p:nvSpPr>
          <p:cNvPr id="8" name="Textfeld 1">
            <a:extLst>
              <a:ext uri="{FF2B5EF4-FFF2-40B4-BE49-F238E27FC236}">
                <a16:creationId xmlns:a16="http://schemas.microsoft.com/office/drawing/2014/main" id="{A0A51316-9D17-4259-8603-869C5F245805}"/>
              </a:ext>
            </a:extLst>
          </p:cNvPr>
          <p:cNvSpPr txBox="1">
            <a:spLocks noChangeArrowheads="1"/>
          </p:cNvSpPr>
          <p:nvPr/>
        </p:nvSpPr>
        <p:spPr bwMode="auto">
          <a:xfrm>
            <a:off x="1574341" y="5068689"/>
            <a:ext cx="599531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eaLnBrk="1" hangingPunct="1">
              <a:spcBef>
                <a:spcPct val="50000"/>
              </a:spcBef>
            </a:pPr>
            <a:r>
              <a:rPr lang="de-DE" altLang="x-none" sz="2000" b="1" dirty="0">
                <a:solidFill>
                  <a:schemeClr val="tx2"/>
                </a:solidFill>
                <a:latin typeface="Calibri" pitchFamily="34" charset="0"/>
                <a:cs typeface="Calibri" pitchFamily="34" charset="0"/>
              </a:rPr>
              <a:t>Präsentation und Diskussion der Lösung von Gruppe A</a:t>
            </a:r>
          </a:p>
        </p:txBody>
      </p:sp>
      <p:sp>
        <p:nvSpPr>
          <p:cNvPr id="3" name="Rechteck 2">
            <a:extLst>
              <a:ext uri="{FF2B5EF4-FFF2-40B4-BE49-F238E27FC236}">
                <a16:creationId xmlns:a16="http://schemas.microsoft.com/office/drawing/2014/main" id="{C9DADA57-6AB8-FE41-84DE-4F5D82806AC8}"/>
              </a:ext>
            </a:extLst>
          </p:cNvPr>
          <p:cNvSpPr/>
          <p:nvPr/>
        </p:nvSpPr>
        <p:spPr>
          <a:xfrm>
            <a:off x="3209556" y="6453336"/>
            <a:ext cx="7195092" cy="246221"/>
          </a:xfrm>
          <a:prstGeom prst="rect">
            <a:avLst/>
          </a:prstGeom>
        </p:spPr>
        <p:txBody>
          <a:bodyPr wrap="square">
            <a:spAutoFit/>
          </a:bodyPr>
          <a:lstStyle/>
          <a:p>
            <a:r>
              <a:rPr lang="de-DE" altLang="x-none" sz="1000" dirty="0">
                <a:latin typeface="Calibri" charset="0"/>
              </a:rPr>
              <a:t>Quelle: </a:t>
            </a:r>
            <a:r>
              <a:rPr lang="de-DE" altLang="x-none" sz="1000" u="sng" dirty="0">
                <a:solidFill>
                  <a:srgbClr val="327A86"/>
                </a:solidFill>
                <a:latin typeface="Calibri" charset="0"/>
              </a:rPr>
              <a:t>https://kira.dzlm.de/node/142</a:t>
            </a:r>
            <a:endParaRPr lang="de-DE" sz="1000" u="sng" dirty="0">
              <a:solidFill>
                <a:srgbClr val="327A86"/>
              </a:solidFill>
            </a:endParaRPr>
          </a:p>
        </p:txBody>
      </p:sp>
    </p:spTree>
    <p:extLst>
      <p:ext uri="{BB962C8B-B14F-4D97-AF65-F5344CB8AC3E}">
        <p14:creationId xmlns:p14="http://schemas.microsoft.com/office/powerpoint/2010/main" val="6636435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bwMode="auto">
          <a:xfrm>
            <a:off x="-324544" y="2544635"/>
            <a:ext cx="8280920" cy="54006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rmAutofit/>
          </a:bodyPr>
          <a:lstStyle/>
          <a:p>
            <a:r>
              <a:rPr lang="en-GB" dirty="0" err="1"/>
              <a:t>Gliederung</a:t>
            </a:r>
            <a:endParaRPr lang="en-GB" dirty="0"/>
          </a:p>
        </p:txBody>
      </p:sp>
      <p:sp>
        <p:nvSpPr>
          <p:cNvPr id="9" name="Inhaltsplatzhalter 8"/>
          <p:cNvSpPr>
            <a:spLocks noGrp="1"/>
          </p:cNvSpPr>
          <p:nvPr>
            <p:ph idx="1"/>
          </p:nvPr>
        </p:nvSpPr>
        <p:spPr>
          <a:xfrm>
            <a:off x="395536" y="1340768"/>
            <a:ext cx="8424936" cy="3672408"/>
          </a:xfrm>
        </p:spPr>
        <p:txBody>
          <a:bodyPr/>
          <a:lstStyle/>
          <a:p>
            <a:pPr marL="514350" indent="-514350">
              <a:buClr>
                <a:srgbClr val="327A86"/>
              </a:buClr>
              <a:buAutoNum type="arabicPeriod"/>
            </a:pPr>
            <a:r>
              <a:rPr lang="de-DE" dirty="0"/>
              <a:t>Reflexion und Austausch zur Praxisphase 1</a:t>
            </a:r>
          </a:p>
          <a:p>
            <a:pPr marL="514350" indent="-514350">
              <a:buClr>
                <a:srgbClr val="327A86"/>
              </a:buClr>
              <a:buAutoNum type="arabicPeriod"/>
            </a:pPr>
            <a:r>
              <a:rPr lang="de-DE" altLang="x-none" dirty="0">
                <a:latin typeface="Calibri" pitchFamily="34" charset="0"/>
                <a:cs typeface="Calibri" pitchFamily="34" charset="0"/>
              </a:rPr>
              <a:t>Sachrechnen als Umwelterschließung: Modellieren</a:t>
            </a:r>
            <a:endParaRPr lang="de-DE" dirty="0"/>
          </a:p>
          <a:p>
            <a:pPr marL="514350" indent="-514350">
              <a:buClr>
                <a:srgbClr val="327A86"/>
              </a:buClr>
              <a:buAutoNum type="arabicPeriod"/>
            </a:pPr>
            <a:r>
              <a:rPr lang="de-DE" dirty="0">
                <a:solidFill>
                  <a:srgbClr val="327A86"/>
                </a:solidFill>
              </a:rPr>
              <a:t>Vorbereitung Praxisphase 2</a:t>
            </a:r>
          </a:p>
          <a:p>
            <a:pPr marL="514350" indent="-514350">
              <a:buClr>
                <a:srgbClr val="327A86"/>
              </a:buClr>
              <a:buAutoNum type="arabicPeriod"/>
            </a:pPr>
            <a:endParaRPr lang="de-DE" dirty="0"/>
          </a:p>
        </p:txBody>
      </p:sp>
    </p:spTree>
    <p:extLst>
      <p:ext uri="{BB962C8B-B14F-4D97-AF65-F5344CB8AC3E}">
        <p14:creationId xmlns:p14="http://schemas.microsoft.com/office/powerpoint/2010/main" val="2980080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17600"/>
            <a:ext cx="8424936" cy="490861"/>
          </a:xfrm>
        </p:spPr>
        <p:txBody>
          <a:bodyPr/>
          <a:lstStyle/>
          <a:p>
            <a:r>
              <a:rPr lang="de-DE" dirty="0"/>
              <a:t>Anmerkungen</a:t>
            </a:r>
          </a:p>
        </p:txBody>
      </p:sp>
      <p:sp>
        <p:nvSpPr>
          <p:cNvPr id="3" name="Rechteck 2"/>
          <p:cNvSpPr/>
          <p:nvPr/>
        </p:nvSpPr>
        <p:spPr>
          <a:xfrm>
            <a:off x="251520" y="980728"/>
            <a:ext cx="8280920" cy="5524589"/>
          </a:xfrm>
          <a:prstGeom prst="rect">
            <a:avLst/>
          </a:prstGeom>
        </p:spPr>
        <p:txBody>
          <a:bodyPr wrap="square">
            <a:spAutoFit/>
          </a:bodyPr>
          <a:lstStyle/>
          <a:p>
            <a:pPr algn="just">
              <a:spcBef>
                <a:spcPts val="0"/>
              </a:spcBef>
              <a:spcAft>
                <a:spcPts val="600"/>
              </a:spcAft>
            </a:pPr>
            <a:r>
              <a:rPr lang="de-DE" altLang="x-none" b="1" dirty="0">
                <a:latin typeface="Calibri" charset="0"/>
              </a:rPr>
              <a:t>Vorbereitung auf die Praxisphase</a:t>
            </a:r>
          </a:p>
          <a:p>
            <a:pPr algn="just"/>
            <a:r>
              <a:rPr lang="de-DE" altLang="x-none" sz="1800" dirty="0">
                <a:latin typeface="Calibri" charset="0"/>
              </a:rPr>
              <a:t>Die Teilnehmenden erhalten den Auftrag diese Aufgaben möglichst in ihrer eigenen Klasse einzusetzen oder durch Kinder einer anderen Klasse lösen zu lassen. Die Lösungen sind entsprechend der Fragestellungen auszuwerten.</a:t>
            </a:r>
          </a:p>
          <a:p>
            <a:pPr algn="just"/>
            <a:r>
              <a:rPr lang="de-DE" altLang="x-none" sz="1800" dirty="0">
                <a:latin typeface="Calibri" charset="0"/>
              </a:rPr>
              <a:t>Es sollten dabei auch kurz die Bedingungen dieser Analyse mit angegeben werden: </a:t>
            </a:r>
          </a:p>
          <a:p>
            <a:pPr algn="just"/>
            <a:r>
              <a:rPr lang="de-DE" altLang="x-none" sz="1800" dirty="0">
                <a:latin typeface="Calibri" charset="0"/>
              </a:rPr>
              <a:t>z. B.: Welche Vorbemerkungen gab es zur Aufgabe? Gab es Hilfestellungen? Welche?</a:t>
            </a:r>
          </a:p>
          <a:p>
            <a:pPr algn="just"/>
            <a:endParaRPr lang="de-DE" altLang="x-none" sz="1800" dirty="0">
              <a:latin typeface="Calibri" charset="0"/>
            </a:endParaRPr>
          </a:p>
          <a:p>
            <a:pPr algn="just"/>
            <a:r>
              <a:rPr lang="de-DE" altLang="x-none" sz="1800" dirty="0">
                <a:latin typeface="Calibri" charset="0"/>
              </a:rPr>
              <a:t>Die Ergebnisse der Praxisphase sollen dokumentiert und eine Woche vor der nächsten Präsenzphase per elektronischer Arbeitsplattform (</a:t>
            </a:r>
            <a:r>
              <a:rPr lang="de-DE" altLang="x-none" sz="1800" dirty="0" err="1">
                <a:latin typeface="Calibri" charset="0"/>
              </a:rPr>
              <a:t>Moodle</a:t>
            </a:r>
            <a:r>
              <a:rPr lang="de-DE" altLang="x-none" sz="1800" dirty="0">
                <a:latin typeface="Calibri" charset="0"/>
              </a:rPr>
              <a:t>) oder E-Mail an den Fortbildenden geschickt werden.</a:t>
            </a:r>
          </a:p>
          <a:p>
            <a:pPr algn="just"/>
            <a:r>
              <a:rPr lang="de-DE" altLang="x-none" sz="1800" dirty="0">
                <a:latin typeface="Calibri" charset="0"/>
              </a:rPr>
              <a:t>	</a:t>
            </a:r>
          </a:p>
          <a:p>
            <a:pPr algn="just"/>
            <a:r>
              <a:rPr lang="de-DE" altLang="x-none" sz="1800" b="1" dirty="0">
                <a:latin typeface="Calibri" charset="0"/>
              </a:rPr>
              <a:t>Hinweis: </a:t>
            </a:r>
          </a:p>
          <a:p>
            <a:pPr algn="just"/>
            <a:r>
              <a:rPr lang="de-DE" altLang="x-none" sz="1800" dirty="0">
                <a:latin typeface="Calibri" charset="0"/>
              </a:rPr>
              <a:t>Es geht hier in keinem Falle um eine Evaluation von Kindern zur Lösung derartiger Aufgaben, sondern das Material soll als Diskussionsgrundlage für die nächste Präsenzveranstaltung dienen.  Die Teilnehmenden erhalten zwar erprobte Materialien (vgl. Videos), aber am Beispiel authentischer Situationen aus dem eigenen Unterricht/der eigenen Schule ergeben sich  interessante Gelegenheit zum Austausch darüber, wie der Sachrechenunterricht unter den gegebenen Bedingungen gestaltet werden kann.</a:t>
            </a:r>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bwMode="auto">
          <a:xfrm>
            <a:off x="-396552" y="1412776"/>
            <a:ext cx="8712968" cy="5256584"/>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err="1">
              <a:solidFill>
                <a:schemeClr val="accent2"/>
              </a:solidFill>
              <a:latin typeface="Calibri" panose="020F0502020204030204" pitchFamily="34" charset="0"/>
            </a:endParaRPr>
          </a:p>
        </p:txBody>
      </p:sp>
      <p:sp>
        <p:nvSpPr>
          <p:cNvPr id="118787" name="Rechteck 2"/>
          <p:cNvSpPr>
            <a:spLocks noChangeArrowheads="1"/>
          </p:cNvSpPr>
          <p:nvPr/>
        </p:nvSpPr>
        <p:spPr bwMode="auto">
          <a:xfrm>
            <a:off x="323528" y="1556792"/>
            <a:ext cx="7704856" cy="4970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eaLnBrk="1" hangingPunct="1">
              <a:spcBef>
                <a:spcPct val="50000"/>
              </a:spcBef>
            </a:pPr>
            <a:r>
              <a:rPr lang="de-DE" altLang="x-none" sz="1800" b="1" dirty="0">
                <a:latin typeface="Calibri" pitchFamily="34" charset="0"/>
                <a:cs typeface="Calibri" pitchFamily="34" charset="0"/>
              </a:rPr>
              <a:t>Gruppe 1</a:t>
            </a:r>
          </a:p>
          <a:p>
            <a:pPr algn="just" eaLnBrk="1" hangingPunct="1">
              <a:spcBef>
                <a:spcPts val="0"/>
              </a:spcBef>
            </a:pPr>
            <a:r>
              <a:rPr lang="de-DE" altLang="x-none" sz="1800" dirty="0">
                <a:latin typeface="Calibri" pitchFamily="34" charset="0"/>
                <a:cs typeface="Calibri" pitchFamily="34" charset="0"/>
              </a:rPr>
              <a:t>Analyse zum Lösungsprozess einer selbst gewählten Fermi-Aufgabe (Klärung der</a:t>
            </a:r>
          </a:p>
          <a:p>
            <a:pPr algn="just" eaLnBrk="1" hangingPunct="1">
              <a:spcBef>
                <a:spcPts val="0"/>
              </a:spcBef>
            </a:pPr>
            <a:r>
              <a:rPr lang="de-DE" altLang="x-none" sz="1800" dirty="0">
                <a:latin typeface="Calibri" pitchFamily="34" charset="0"/>
                <a:cs typeface="Calibri" pitchFamily="34" charset="0"/>
              </a:rPr>
              <a:t>Ausgangsbedingungen)</a:t>
            </a:r>
          </a:p>
          <a:p>
            <a:pPr eaLnBrk="1" hangingPunct="1">
              <a:spcBef>
                <a:spcPts val="1200"/>
              </a:spcBef>
            </a:pPr>
            <a:endParaRPr lang="de-DE" altLang="x-none" sz="1800" b="1" dirty="0">
              <a:latin typeface="Calibri" pitchFamily="34" charset="0"/>
              <a:cs typeface="Calibri" pitchFamily="34" charset="0"/>
            </a:endParaRPr>
          </a:p>
          <a:p>
            <a:pPr eaLnBrk="1" hangingPunct="1">
              <a:spcBef>
                <a:spcPts val="1200"/>
              </a:spcBef>
            </a:pPr>
            <a:r>
              <a:rPr lang="de-DE" altLang="x-none" sz="1800" b="1" dirty="0">
                <a:latin typeface="Calibri" pitchFamily="34" charset="0"/>
                <a:cs typeface="Calibri" pitchFamily="34" charset="0"/>
              </a:rPr>
              <a:t>Gruppe 2:</a:t>
            </a:r>
          </a:p>
          <a:p>
            <a:pPr eaLnBrk="1" hangingPunct="1">
              <a:spcBef>
                <a:spcPts val="0"/>
              </a:spcBef>
            </a:pPr>
            <a:r>
              <a:rPr lang="de-DE" altLang="x-none" sz="1800" dirty="0">
                <a:latin typeface="Calibri" pitchFamily="34" charset="0"/>
                <a:cs typeface="Calibri" pitchFamily="34" charset="0"/>
              </a:rPr>
              <a:t>Analyse zum Lösungsprozess einer Problemaufgabe </a:t>
            </a:r>
          </a:p>
          <a:p>
            <a:pPr lvl="1" eaLnBrk="1" hangingPunct="1">
              <a:spcBef>
                <a:spcPct val="50000"/>
              </a:spcBef>
              <a:buClr>
                <a:srgbClr val="327A86"/>
              </a:buClr>
              <a:buFont typeface="Wingdings" panose="05000000000000000000" pitchFamily="2" charset="2"/>
              <a:buChar char="§"/>
            </a:pPr>
            <a:r>
              <a:rPr lang="de-DE" altLang="x-none" sz="1800" dirty="0">
                <a:latin typeface="Calibri" pitchFamily="34" charset="0"/>
                <a:cs typeface="Calibri" pitchFamily="34" charset="0"/>
              </a:rPr>
              <a:t>Wie viele Kinder (Gruppen) konnten die Aufgabe(n) lösen?</a:t>
            </a:r>
          </a:p>
          <a:p>
            <a:pPr lvl="1" eaLnBrk="1" hangingPunct="1">
              <a:spcBef>
                <a:spcPct val="50000"/>
              </a:spcBef>
              <a:buClr>
                <a:srgbClr val="327A86"/>
              </a:buClr>
              <a:buFont typeface="Wingdings" panose="05000000000000000000" pitchFamily="2" charset="2"/>
              <a:buChar char="§"/>
            </a:pPr>
            <a:r>
              <a:rPr lang="de-DE" altLang="x-none" sz="1800" dirty="0">
                <a:latin typeface="Calibri" pitchFamily="34" charset="0"/>
                <a:cs typeface="Calibri" pitchFamily="34" charset="0"/>
              </a:rPr>
              <a:t>Wie verlief/en bei den Kindern der/die Modellierungsprozess/e bzw. der/die Problemlöseprozess/e?</a:t>
            </a:r>
          </a:p>
          <a:p>
            <a:pPr lvl="1" eaLnBrk="1" hangingPunct="1">
              <a:spcBef>
                <a:spcPct val="50000"/>
              </a:spcBef>
              <a:buClr>
                <a:srgbClr val="327A86"/>
              </a:buClr>
              <a:buFont typeface="Wingdings" panose="05000000000000000000" pitchFamily="2" charset="2"/>
              <a:buChar char="§"/>
            </a:pPr>
            <a:r>
              <a:rPr lang="de-DE" altLang="x-none" sz="1800" dirty="0">
                <a:latin typeface="Calibri" pitchFamily="34" charset="0"/>
                <a:cs typeface="Calibri" pitchFamily="34" charset="0"/>
              </a:rPr>
              <a:t>Was gelang gut und wo gab es Probleme?</a:t>
            </a:r>
          </a:p>
          <a:p>
            <a:pPr lvl="1" eaLnBrk="1" hangingPunct="1">
              <a:spcBef>
                <a:spcPct val="50000"/>
              </a:spcBef>
              <a:buClr>
                <a:srgbClr val="327A86"/>
              </a:buClr>
              <a:buFont typeface="Wingdings" panose="05000000000000000000" pitchFamily="2" charset="2"/>
              <a:buChar char="§"/>
            </a:pPr>
            <a:r>
              <a:rPr lang="de-DE" altLang="x-none" sz="1800" dirty="0">
                <a:latin typeface="Calibri" pitchFamily="34" charset="0"/>
                <a:cs typeface="Calibri" pitchFamily="34" charset="0"/>
              </a:rPr>
              <a:t>In welcher Phase des Modellierungsprozesses/des Problemlöseprozesses traten besondere Schwierigkeiten auf?</a:t>
            </a:r>
          </a:p>
          <a:p>
            <a:pPr lvl="1" eaLnBrk="1" hangingPunct="1">
              <a:spcBef>
                <a:spcPct val="50000"/>
              </a:spcBef>
              <a:buClr>
                <a:srgbClr val="327A86"/>
              </a:buClr>
              <a:buFont typeface="Wingdings" panose="05000000000000000000" pitchFamily="2" charset="2"/>
              <a:buChar char="§"/>
            </a:pPr>
            <a:r>
              <a:rPr lang="de-DE" altLang="x-none" sz="1800" dirty="0">
                <a:latin typeface="Calibri" pitchFamily="34" charset="0"/>
                <a:cs typeface="Calibri" pitchFamily="34" charset="0"/>
              </a:rPr>
              <a:t>Wie viele Kinder konnten mit der Aufgabenstellung nichts anfangen? Kennen Sie dafür die Ursachen?</a:t>
            </a:r>
          </a:p>
        </p:txBody>
      </p:sp>
      <p:sp>
        <p:nvSpPr>
          <p:cNvPr id="2" name="Titel 1"/>
          <p:cNvSpPr>
            <a:spLocks noGrp="1"/>
          </p:cNvSpPr>
          <p:nvPr>
            <p:ph type="title"/>
          </p:nvPr>
        </p:nvSpPr>
        <p:spPr/>
        <p:txBody>
          <a:bodyPr>
            <a:normAutofit fontScale="90000"/>
          </a:bodyPr>
          <a:lstStyle/>
          <a:p>
            <a:pPr lvl="0"/>
            <a:br>
              <a:rPr lang="de-DE" dirty="0">
                <a:solidFill>
                  <a:schemeClr val="accent1"/>
                </a:solidFill>
                <a:latin typeface="Calibri" pitchFamily="34" charset="0"/>
              </a:rPr>
            </a:br>
            <a:r>
              <a:rPr lang="de-DE" sz="2800" dirty="0">
                <a:solidFill>
                  <a:schemeClr val="accent1"/>
                </a:solidFill>
                <a:latin typeface="Calibri" pitchFamily="34" charset="0"/>
              </a:rPr>
              <a:t>Praxisphase – fachlicher/fachdidaktischer Auftrag </a:t>
            </a:r>
            <a:br>
              <a:rPr lang="de-DE" dirty="0"/>
            </a:br>
            <a:endParaRPr lang="de-DE" dirty="0"/>
          </a:p>
        </p:txBody>
      </p:sp>
    </p:spTree>
    <p:extLst>
      <p:ext uri="{BB962C8B-B14F-4D97-AF65-F5344CB8AC3E}">
        <p14:creationId xmlns:p14="http://schemas.microsoft.com/office/powerpoint/2010/main" val="12763724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324000" y="417600"/>
            <a:ext cx="8964488" cy="923168"/>
          </a:xfrm>
        </p:spPr>
        <p:txBody>
          <a:bodyPr>
            <a:noAutofit/>
          </a:bodyPr>
          <a:lstStyle/>
          <a:p>
            <a:r>
              <a:rPr lang="de-DE" dirty="0"/>
              <a:t>Zusammenarbeit mit anderen </a:t>
            </a:r>
            <a:r>
              <a:rPr lang="de-DE"/>
              <a:t>Mathematiklehrenden </a:t>
            </a:r>
            <a:br>
              <a:rPr lang="de-DE"/>
            </a:br>
            <a:r>
              <a:rPr lang="de-DE"/>
              <a:t>ausgestalten</a:t>
            </a:r>
            <a:endParaRPr lang="de-DE" b="0" dirty="0"/>
          </a:p>
        </p:txBody>
      </p:sp>
      <p:pic>
        <p:nvPicPr>
          <p:cNvPr id="65539" name="Inhaltsplatzhalter 4" descr="Tandem 2.bmp"/>
          <p:cNvPicPr>
            <a:picLocks noGrp="1" noChangeAspect="1"/>
          </p:cNvPicPr>
          <p:nvPr>
            <p:ph idx="1"/>
          </p:nvPr>
        </p:nvPicPr>
        <p:blipFill>
          <a:blip r:embed="rId3"/>
          <a:stretch>
            <a:fillRect/>
          </a:stretch>
        </p:blipFill>
        <p:spPr>
          <a:xfrm>
            <a:off x="773906" y="1829594"/>
            <a:ext cx="7524750" cy="3990975"/>
          </a:xfrm>
        </p:spPr>
      </p:pic>
      <p:sp>
        <p:nvSpPr>
          <p:cNvPr id="4" name="Textfeld 3">
            <a:extLst>
              <a:ext uri="{FF2B5EF4-FFF2-40B4-BE49-F238E27FC236}">
                <a16:creationId xmlns:a16="http://schemas.microsoft.com/office/drawing/2014/main" id="{7ADC5EF8-0D5F-449F-B36B-BF29B4E96145}"/>
              </a:ext>
            </a:extLst>
          </p:cNvPr>
          <p:cNvSpPr txBox="1"/>
          <p:nvPr/>
        </p:nvSpPr>
        <p:spPr>
          <a:xfrm>
            <a:off x="6876256" y="6453336"/>
            <a:ext cx="1991251" cy="246221"/>
          </a:xfrm>
          <a:prstGeom prst="rect">
            <a:avLst/>
          </a:prstGeom>
          <a:noFill/>
        </p:spPr>
        <p:txBody>
          <a:bodyPr wrap="none" rtlCol="0">
            <a:spAutoFit/>
          </a:bodyPr>
          <a:lstStyle/>
          <a:p>
            <a:r>
              <a:rPr lang="de-DE" sz="1000" dirty="0">
                <a:latin typeface="Calibri" panose="020F0502020204030204" pitchFamily="34" charset="0"/>
              </a:rPr>
              <a:t>Grafiken: Elke </a:t>
            </a:r>
            <a:r>
              <a:rPr lang="de-DE" sz="1000" dirty="0" err="1">
                <a:latin typeface="Calibri" panose="020F0502020204030204" pitchFamily="34" charset="0"/>
              </a:rPr>
              <a:t>Binner</a:t>
            </a:r>
            <a:r>
              <a:rPr lang="de-DE" sz="1000" dirty="0">
                <a:latin typeface="Calibri" panose="020F0502020204030204" pitchFamily="34" charset="0"/>
              </a:rPr>
              <a:t> für das DZLM</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de-DE" dirty="0"/>
              <a:t>Was ist eine Professionelle Lerngemeinschaft? </a:t>
            </a:r>
          </a:p>
        </p:txBody>
      </p:sp>
      <p:sp>
        <p:nvSpPr>
          <p:cNvPr id="5" name="Inhaltsplatzhalter 4"/>
          <p:cNvSpPr>
            <a:spLocks noGrp="1"/>
          </p:cNvSpPr>
          <p:nvPr>
            <p:ph idx="4294967295"/>
          </p:nvPr>
        </p:nvSpPr>
        <p:spPr>
          <a:xfrm>
            <a:off x="323528" y="1198265"/>
            <a:ext cx="8424863" cy="5399087"/>
          </a:xfrm>
        </p:spPr>
        <p:txBody>
          <a:bodyPr/>
          <a:lstStyle/>
          <a:p>
            <a:pPr>
              <a:buNone/>
            </a:pPr>
            <a:r>
              <a:rPr lang="de-DE" dirty="0"/>
              <a:t>(Merkmale)</a:t>
            </a:r>
          </a:p>
          <a:p>
            <a:pPr>
              <a:buNone/>
            </a:pPr>
            <a:endParaRPr lang="de-DE" dirty="0"/>
          </a:p>
          <a:p>
            <a:pPr>
              <a:buClr>
                <a:schemeClr val="accent5">
                  <a:lumMod val="65000"/>
                  <a:lumOff val="35000"/>
                </a:schemeClr>
              </a:buClr>
            </a:pPr>
            <a:r>
              <a:rPr lang="de-DE" dirty="0"/>
              <a:t>Gruppe von drei bis fünf Personen, die sich regelmäßig trifft</a:t>
            </a:r>
          </a:p>
          <a:p>
            <a:pPr lvl="0">
              <a:buClr>
                <a:schemeClr val="accent5">
                  <a:lumMod val="65000"/>
                  <a:lumOff val="35000"/>
                </a:schemeClr>
              </a:buClr>
            </a:pPr>
            <a:r>
              <a:rPr lang="de-DE" dirty="0"/>
              <a:t>starker Fokus auf die Lernprozesse der Schüler*innen (nur bedingt auf das Handeln als Lehrkraft)</a:t>
            </a:r>
          </a:p>
          <a:p>
            <a:pPr lvl="0">
              <a:buClr>
                <a:schemeClr val="accent5">
                  <a:lumMod val="65000"/>
                  <a:lumOff val="35000"/>
                </a:schemeClr>
              </a:buClr>
            </a:pPr>
            <a:r>
              <a:rPr lang="de-DE" dirty="0"/>
              <a:t>gemeinsame Übernahme der Verantwortung für das Lernen der Schüler*innen</a:t>
            </a:r>
          </a:p>
          <a:p>
            <a:pPr>
              <a:buClr>
                <a:schemeClr val="accent5">
                  <a:lumMod val="65000"/>
                  <a:lumOff val="35000"/>
                </a:schemeClr>
              </a:buClr>
            </a:pPr>
            <a:r>
              <a:rPr lang="de-DE" dirty="0"/>
              <a:t>systematische Reflexion der Lern- und Arbeitsprozesse aufgrund empirischer Daten (Vergleichsarbeiten, …)</a:t>
            </a:r>
          </a:p>
          <a:p>
            <a:pPr>
              <a:buClr>
                <a:schemeClr val="accent5">
                  <a:lumMod val="65000"/>
                  <a:lumOff val="35000"/>
                </a:schemeClr>
              </a:buClr>
            </a:pPr>
            <a:r>
              <a:rPr lang="de-DE" dirty="0"/>
              <a:t>in die Arbeit integrierte Form von selbstgesteuerter Fortbildung</a:t>
            </a:r>
          </a:p>
          <a:p>
            <a:pPr>
              <a:buClr>
                <a:schemeClr val="accent5">
                  <a:lumMod val="65000"/>
                  <a:lumOff val="35000"/>
                </a:schemeClr>
              </a:buClr>
            </a:pPr>
            <a:r>
              <a:rPr lang="de-DE" dirty="0"/>
              <a:t>Eine PLG legt Regeln für die Zusammenarbeit fest, die für alle Mitglieder bindend sind.</a:t>
            </a:r>
          </a:p>
          <a:p>
            <a:pPr>
              <a:buClrTx/>
            </a:pPr>
            <a:endParaRPr lang="de-DE" dirty="0"/>
          </a:p>
          <a:p>
            <a:pPr lvl="0">
              <a:buClrTx/>
            </a:pPr>
            <a:endParaRPr lang="de-DE" dirty="0"/>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de-DE" dirty="0"/>
              <a:t>Wie arbeitet eine Professionelle Lerngemeinschaft?</a:t>
            </a:r>
          </a:p>
        </p:txBody>
      </p:sp>
      <p:sp>
        <p:nvSpPr>
          <p:cNvPr id="5" name="Inhaltsplatzhalter 4"/>
          <p:cNvSpPr>
            <a:spLocks noGrp="1"/>
          </p:cNvSpPr>
          <p:nvPr>
            <p:ph idx="4294967295"/>
          </p:nvPr>
        </p:nvSpPr>
        <p:spPr>
          <a:xfrm>
            <a:off x="323528" y="1196752"/>
            <a:ext cx="8424863" cy="5399087"/>
          </a:xfrm>
        </p:spPr>
        <p:txBody>
          <a:bodyPr/>
          <a:lstStyle/>
          <a:p>
            <a:pPr>
              <a:buNone/>
            </a:pPr>
            <a:r>
              <a:rPr lang="de-DE" dirty="0"/>
              <a:t>(Arbeitsweise und Prozesse)</a:t>
            </a:r>
          </a:p>
          <a:p>
            <a:pPr>
              <a:buNone/>
            </a:pPr>
            <a:endParaRPr lang="de-DE" dirty="0"/>
          </a:p>
          <a:p>
            <a:pPr lvl="0">
              <a:buClr>
                <a:schemeClr val="accent5">
                  <a:lumMod val="65000"/>
                  <a:lumOff val="35000"/>
                </a:schemeClr>
              </a:buClr>
            </a:pPr>
            <a:r>
              <a:rPr lang="de-DE" dirty="0"/>
              <a:t>finden eines gemeinsamen Entwicklungsschwerpunktes mit Bezug zum Lernen der Schüler*innen</a:t>
            </a:r>
          </a:p>
          <a:p>
            <a:pPr lvl="0">
              <a:buClr>
                <a:schemeClr val="accent5">
                  <a:lumMod val="65000"/>
                  <a:lumOff val="35000"/>
                </a:schemeClr>
              </a:buClr>
            </a:pPr>
            <a:r>
              <a:rPr lang="de-DE" dirty="0"/>
              <a:t>gemeinsame Entwicklungsarbeiten und Erprobungen im Unterricht </a:t>
            </a:r>
          </a:p>
          <a:p>
            <a:pPr lvl="0">
              <a:buClr>
                <a:schemeClr val="accent5">
                  <a:lumMod val="65000"/>
                  <a:lumOff val="35000"/>
                </a:schemeClr>
              </a:buClr>
            </a:pPr>
            <a:r>
              <a:rPr lang="de-DE" dirty="0"/>
              <a:t>festlegen von Beobachtungskriterien und Indikatoren für gewünschte Veränderungen</a:t>
            </a:r>
          </a:p>
          <a:p>
            <a:pPr lvl="0">
              <a:buClr>
                <a:schemeClr val="accent5">
                  <a:lumMod val="65000"/>
                  <a:lumOff val="35000"/>
                </a:schemeClr>
              </a:buClr>
            </a:pPr>
            <a:r>
              <a:rPr lang="de-DE" dirty="0"/>
              <a:t>verschiedene Methoden der Analyse und Reflexion, z. B. die kollegiale Unterrichtshospitation</a:t>
            </a:r>
          </a:p>
          <a:p>
            <a:pPr lvl="0">
              <a:buClr>
                <a:schemeClr val="accent5">
                  <a:lumMod val="65000"/>
                  <a:lumOff val="35000"/>
                </a:schemeClr>
              </a:buClr>
            </a:pPr>
            <a:r>
              <a:rPr lang="de-DE" dirty="0"/>
              <a:t>Wissens- und Verständniserweiterung über Aspekte von Lernen der Schüler*innen in Abhängigkeit vom Handeln der Lehrer*innen</a:t>
            </a:r>
          </a:p>
          <a:p>
            <a:pPr lvl="0">
              <a:buClr>
                <a:schemeClr val="accent5">
                  <a:lumMod val="65000"/>
                  <a:lumOff val="35000"/>
                </a:schemeClr>
              </a:buClr>
            </a:pPr>
            <a:r>
              <a:rPr lang="de-DE" dirty="0"/>
              <a:t>zyklische Vorgehensweise</a:t>
            </a: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de-DE" dirty="0"/>
              <a:t>Warum Professionelle Lerngemeinschaften?</a:t>
            </a:r>
          </a:p>
        </p:txBody>
      </p:sp>
      <p:sp>
        <p:nvSpPr>
          <p:cNvPr id="5" name="Inhaltsplatzhalter 4"/>
          <p:cNvSpPr>
            <a:spLocks noGrp="1"/>
          </p:cNvSpPr>
          <p:nvPr>
            <p:ph idx="4294967295"/>
          </p:nvPr>
        </p:nvSpPr>
        <p:spPr>
          <a:xfrm>
            <a:off x="323528" y="1198265"/>
            <a:ext cx="8424863" cy="5399087"/>
          </a:xfrm>
        </p:spPr>
        <p:txBody>
          <a:bodyPr/>
          <a:lstStyle/>
          <a:p>
            <a:pPr>
              <a:buNone/>
            </a:pPr>
            <a:r>
              <a:rPr lang="de-DE" dirty="0"/>
              <a:t>(Vorteile und Funktionen)</a:t>
            </a:r>
          </a:p>
          <a:p>
            <a:pPr>
              <a:buClr>
                <a:schemeClr val="tx2"/>
              </a:buClr>
            </a:pPr>
            <a:endParaRPr lang="de-DE" dirty="0"/>
          </a:p>
          <a:p>
            <a:pPr>
              <a:buClr>
                <a:schemeClr val="accent5">
                  <a:lumMod val="65000"/>
                  <a:lumOff val="35000"/>
                </a:schemeClr>
              </a:buClr>
            </a:pPr>
            <a:r>
              <a:rPr lang="de-DE" dirty="0"/>
              <a:t>umfassendes </a:t>
            </a:r>
            <a:r>
              <a:rPr lang="de-DE" b="1" dirty="0"/>
              <a:t>Verständnis von Mathematikunterricht</a:t>
            </a:r>
            <a:r>
              <a:rPr lang="de-DE" dirty="0"/>
              <a:t>: Effekte und Auswirkungen des Handels von Lehrer*innen auf das Lernen der Schüler*innen verstehen</a:t>
            </a:r>
          </a:p>
          <a:p>
            <a:pPr lvl="0">
              <a:buClr>
                <a:schemeClr val="accent5">
                  <a:lumMod val="65000"/>
                  <a:lumOff val="35000"/>
                </a:schemeClr>
              </a:buClr>
            </a:pPr>
            <a:r>
              <a:rPr lang="de-DE" dirty="0"/>
              <a:t>Reflexion bestehender Unterrichtspraktiken ermöglicht das Anstoßen von </a:t>
            </a:r>
            <a:r>
              <a:rPr lang="de-DE" b="1" dirty="0"/>
              <a:t>Innovationen</a:t>
            </a:r>
            <a:r>
              <a:rPr lang="de-DE" dirty="0"/>
              <a:t> (auch im Sinne externer, normativer Vorgaben)</a:t>
            </a:r>
          </a:p>
          <a:p>
            <a:pPr>
              <a:buClr>
                <a:schemeClr val="accent5">
                  <a:lumMod val="65000"/>
                  <a:lumOff val="35000"/>
                </a:schemeClr>
              </a:buClr>
            </a:pPr>
            <a:r>
              <a:rPr lang="de-DE" b="1" dirty="0"/>
              <a:t>bedarfsorientierte</a:t>
            </a:r>
            <a:r>
              <a:rPr lang="de-DE" dirty="0"/>
              <a:t> Fokussierung didaktischer Notwendigkeiten, die auch Kolleg*innen betreffen</a:t>
            </a:r>
          </a:p>
          <a:p>
            <a:pPr>
              <a:buClr>
                <a:schemeClr val="accent5">
                  <a:lumMod val="65000"/>
                  <a:lumOff val="35000"/>
                </a:schemeClr>
              </a:buClr>
            </a:pPr>
            <a:r>
              <a:rPr lang="de-DE" dirty="0"/>
              <a:t>Entwicklung eines schulinternen Curriculums sowie einer kohärenten Unterrichtspraxis (</a:t>
            </a:r>
            <a:r>
              <a:rPr lang="de-DE" b="1" dirty="0"/>
              <a:t>Wissensmanagement</a:t>
            </a:r>
            <a:r>
              <a:rPr lang="de-DE" dirty="0"/>
              <a:t>)</a:t>
            </a:r>
          </a:p>
          <a:p>
            <a:pPr>
              <a:buClr>
                <a:schemeClr val="accent5">
                  <a:lumMod val="65000"/>
                  <a:lumOff val="35000"/>
                </a:schemeClr>
              </a:buClr>
            </a:pPr>
            <a:r>
              <a:rPr lang="de-DE" dirty="0"/>
              <a:t>Senkung des beruflichen Leidensdrucks und Erhöhung der </a:t>
            </a:r>
            <a:r>
              <a:rPr lang="de-DE" b="1" dirty="0"/>
              <a:t>Zufriedenheit</a:t>
            </a:r>
            <a:endParaRPr lang="de-DE" dirty="0"/>
          </a:p>
          <a:p>
            <a:pPr>
              <a:buNone/>
            </a:pPr>
            <a:endParaRPr lang="de-DE" dirty="0"/>
          </a:p>
          <a:p>
            <a:endParaRPr lang="de-DE" dirty="0"/>
          </a:p>
        </p:txBody>
      </p:sp>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el 1"/>
          <p:cNvSpPr>
            <a:spLocks noGrp="1"/>
          </p:cNvSpPr>
          <p:nvPr>
            <p:ph type="title"/>
          </p:nvPr>
        </p:nvSpPr>
        <p:spPr/>
        <p:txBody>
          <a:bodyPr>
            <a:normAutofit fontScale="90000"/>
          </a:bodyPr>
          <a:lstStyle/>
          <a:p>
            <a:r>
              <a:rPr lang="de-DE" sz="2800" dirty="0">
                <a:latin typeface="Calibri" pitchFamily="34" charset="0"/>
                <a:cs typeface="Calibri" pitchFamily="34" charset="0"/>
              </a:rPr>
              <a:t>Zum Nachlesen … Anregungen</a:t>
            </a:r>
          </a:p>
        </p:txBody>
      </p:sp>
      <p:sp>
        <p:nvSpPr>
          <p:cNvPr id="5" name="Rechteck 14"/>
          <p:cNvSpPr>
            <a:spLocks noChangeArrowheads="1"/>
          </p:cNvSpPr>
          <p:nvPr/>
        </p:nvSpPr>
        <p:spPr bwMode="auto">
          <a:xfrm>
            <a:off x="170117" y="1168065"/>
            <a:ext cx="8892480" cy="338554"/>
          </a:xfrm>
          <a:prstGeom prst="rect">
            <a:avLst/>
          </a:prstGeom>
          <a:noFill/>
          <a:ln w="9525">
            <a:noFill/>
            <a:miter lim="800000"/>
            <a:headEnd/>
            <a:tailEnd/>
          </a:ln>
        </p:spPr>
        <p:txBody>
          <a:bodyPr wrap="square">
            <a:spAutoFit/>
          </a:bodyPr>
          <a:lstStyle/>
          <a:p>
            <a:r>
              <a:rPr lang="de-DE" sz="1600" b="1" u="sng" dirty="0">
                <a:solidFill>
                  <a:srgbClr val="327A86"/>
                </a:solidFill>
                <a:latin typeface="Calibri" pitchFamily="34" charset="0"/>
                <a:cs typeface="Calibri" pitchFamily="34" charset="0"/>
              </a:rPr>
              <a:t>http://primakom.dzlm.de/inhalte/größen-und-messen/zum-sachrechnen-der-grundschule/einstieg</a:t>
            </a:r>
          </a:p>
        </p:txBody>
      </p:sp>
      <p:sp>
        <p:nvSpPr>
          <p:cNvPr id="7" name="Inhaltsplatzhalter 6"/>
          <p:cNvSpPr>
            <a:spLocks noGrp="1"/>
          </p:cNvSpPr>
          <p:nvPr>
            <p:ph idx="1"/>
          </p:nvPr>
        </p:nvSpPr>
        <p:spPr>
          <a:xfrm>
            <a:off x="331881" y="1628800"/>
            <a:ext cx="8568952" cy="4752528"/>
          </a:xfrm>
        </p:spPr>
        <p:txBody>
          <a:bodyPr/>
          <a:lstStyle/>
          <a:p>
            <a:r>
              <a:rPr lang="de-DE" sz="1600" dirty="0"/>
              <a:t>Bongartz, T. &amp; Verboom, L. (Hrsg.) (2007). Fundgrube Sachrechnen. Unterrichtsideen, Beispiele und methodische Anregungen für das 1. bis 4. Schuljahr. Berlin: Cornelsen. </a:t>
            </a:r>
          </a:p>
          <a:p>
            <a:r>
              <a:rPr lang="de-DE" sz="1600" dirty="0"/>
              <a:t>Blum, W. (1985). Anwendungsorientierter Mathematikunterricht in der didaktischen Diskussion. In: Mathematische Semesterberichte, Jg. 32, H. 2, S. 195-232. </a:t>
            </a:r>
          </a:p>
          <a:p>
            <a:r>
              <a:rPr lang="de-DE" sz="1600" dirty="0"/>
              <a:t>Blum, W.; Leiß, D. (2005). Modellieren im Unterricht mit der "Tanken"-Aufgabe. Gefälligkeitsübersetzung: </a:t>
            </a:r>
            <a:r>
              <a:rPr lang="de-DE" sz="1600" dirty="0" err="1"/>
              <a:t>Mathematical</a:t>
            </a:r>
            <a:r>
              <a:rPr lang="de-DE" sz="1600" dirty="0"/>
              <a:t> </a:t>
            </a:r>
            <a:r>
              <a:rPr lang="de-DE" sz="1600" dirty="0" err="1"/>
              <a:t>model</a:t>
            </a:r>
            <a:r>
              <a:rPr lang="de-DE" sz="1600" dirty="0"/>
              <a:t> </a:t>
            </a:r>
            <a:r>
              <a:rPr lang="de-DE" sz="1600" dirty="0" err="1"/>
              <a:t>building</a:t>
            </a:r>
            <a:r>
              <a:rPr lang="de-DE" sz="1600" dirty="0"/>
              <a:t> </a:t>
            </a:r>
            <a:r>
              <a:rPr lang="de-DE" sz="1600" dirty="0" err="1"/>
              <a:t>with</a:t>
            </a:r>
            <a:r>
              <a:rPr lang="de-DE" sz="1600" dirty="0"/>
              <a:t> </a:t>
            </a:r>
            <a:r>
              <a:rPr lang="de-DE" sz="1600" dirty="0" err="1"/>
              <a:t>the</a:t>
            </a:r>
            <a:r>
              <a:rPr lang="de-DE" sz="1600" dirty="0"/>
              <a:t> "</a:t>
            </a:r>
            <a:r>
              <a:rPr lang="de-DE" sz="1600" dirty="0" err="1"/>
              <a:t>refuelling</a:t>
            </a:r>
            <a:r>
              <a:rPr lang="de-DE" sz="1600" dirty="0"/>
              <a:t>"-problem. In: Mathematik lehren, 128, S. 18-21.  </a:t>
            </a:r>
          </a:p>
          <a:p>
            <a:r>
              <a:rPr lang="de-DE" sz="1600" dirty="0"/>
              <a:t>Düll, K. (2009). Sachrechnen in der Grundschule. Kinder stellen sich Aufgaben dar, 1.–4. Schuljahr. München: </a:t>
            </a:r>
            <a:r>
              <a:rPr lang="de-DE" sz="1600" dirty="0" err="1"/>
              <a:t>Oldenbourg</a:t>
            </a:r>
            <a:r>
              <a:rPr lang="de-DE" sz="1600" dirty="0"/>
              <a:t>. </a:t>
            </a:r>
          </a:p>
          <a:p>
            <a:r>
              <a:rPr lang="de-DE" sz="1600" dirty="0"/>
              <a:t>Franke, M. (2003). Didaktik des Sachrechnens in der Grundschule. Heidelberg, Berlin: Spektrum. </a:t>
            </a:r>
          </a:p>
          <a:p>
            <a:r>
              <a:rPr lang="de-DE" sz="1600" dirty="0"/>
              <a:t>Franke, M. &amp; Ruwisch, S. (2010). Didaktik des Sachrechnens in der Grundschule. Heidelberg: Spektrum. </a:t>
            </a:r>
          </a:p>
          <a:p>
            <a:r>
              <a:rPr lang="de-DE" sz="1600" dirty="0"/>
              <a:t>Fricke, A. (1987). Sachrechnen: das Lösen angewandter Aufgaben. Klett. </a:t>
            </a:r>
          </a:p>
          <a:p>
            <a:r>
              <a:rPr lang="de-DE" sz="1600" dirty="0"/>
              <a:t>Grassmann, M.; Eichler, K. P.; Mirwald, E.; Nitsch, B. (2010). Mathematikunterricht. Hohengehren: Schneider.</a:t>
            </a:r>
          </a:p>
          <a:p>
            <a:endParaRPr lang="de-DE" sz="1600" dirty="0"/>
          </a:p>
        </p:txBody>
      </p:sp>
    </p:spTree>
    <p:extLst>
      <p:ext uri="{BB962C8B-B14F-4D97-AF65-F5344CB8AC3E}">
        <p14:creationId xmlns:p14="http://schemas.microsoft.com/office/powerpoint/2010/main" val="3372152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Überblick über alle vier Bausteine im Modul</a:t>
            </a:r>
          </a:p>
        </p:txBody>
      </p:sp>
      <p:graphicFrame>
        <p:nvGraphicFramePr>
          <p:cNvPr id="12" name="Tabelle 11"/>
          <p:cNvGraphicFramePr>
            <a:graphicFrameLocks noGrp="1"/>
          </p:cNvGraphicFramePr>
          <p:nvPr>
            <p:extLst>
              <p:ext uri="{D42A27DB-BD31-4B8C-83A1-F6EECF244321}">
                <p14:modId xmlns:p14="http://schemas.microsoft.com/office/powerpoint/2010/main" val="1516207542"/>
              </p:ext>
            </p:extLst>
          </p:nvPr>
        </p:nvGraphicFramePr>
        <p:xfrm>
          <a:off x="2195736" y="1052736"/>
          <a:ext cx="6552728" cy="5544616"/>
        </p:xfrm>
        <a:graphic>
          <a:graphicData uri="http://schemas.openxmlformats.org/drawingml/2006/table">
            <a:tbl>
              <a:tblPr/>
              <a:tblGrid>
                <a:gridCol w="772919">
                  <a:extLst>
                    <a:ext uri="{9D8B030D-6E8A-4147-A177-3AD203B41FA5}">
                      <a16:colId xmlns:a16="http://schemas.microsoft.com/office/drawing/2014/main" val="20000"/>
                    </a:ext>
                  </a:extLst>
                </a:gridCol>
                <a:gridCol w="5779809">
                  <a:extLst>
                    <a:ext uri="{9D8B030D-6E8A-4147-A177-3AD203B41FA5}">
                      <a16:colId xmlns:a16="http://schemas.microsoft.com/office/drawing/2014/main" val="20001"/>
                    </a:ext>
                  </a:extLst>
                </a:gridCol>
              </a:tblGrid>
              <a:tr h="240684">
                <a:tc>
                  <a:txBody>
                    <a:bodyPr/>
                    <a:lstStyle/>
                    <a:p>
                      <a:pPr>
                        <a:lnSpc>
                          <a:spcPts val="1200"/>
                        </a:lnSpc>
                        <a:spcAft>
                          <a:spcPts val="0"/>
                        </a:spcAft>
                      </a:pPr>
                      <a:endParaRPr lang="de-DE" sz="900" b="1" dirty="0">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endParaRPr lang="de-DE" sz="900" b="1" dirty="0">
                        <a:latin typeface="Calibri"/>
                        <a:ea typeface="Times New Roman"/>
                        <a:cs typeface="Times New Roman"/>
                      </a:endParaRPr>
                    </a:p>
                  </a:txBody>
                  <a:tcPr marL="130688" marR="130688" marT="0" marB="0">
                    <a:lnL>
                      <a:noFill/>
                    </a:lnL>
                    <a:lnR>
                      <a:noFill/>
                    </a:lnR>
                    <a:lnT>
                      <a:noFill/>
                    </a:lnT>
                    <a:lnB>
                      <a:noFill/>
                    </a:lnB>
                  </a:tcPr>
                </a:tc>
                <a:extLst>
                  <a:ext uri="{0D108BD9-81ED-4DB2-BD59-A6C34878D82A}">
                    <a16:rowId xmlns:a16="http://schemas.microsoft.com/office/drawing/2014/main" val="10000"/>
                  </a:ext>
                </a:extLst>
              </a:tr>
              <a:tr h="358267">
                <a:tc>
                  <a:txBody>
                    <a:bodyPr/>
                    <a:lstStyle/>
                    <a:p>
                      <a:pPr algn="ctr">
                        <a:lnSpc>
                          <a:spcPts val="1200"/>
                        </a:lnSpc>
                        <a:spcAft>
                          <a:spcPts val="0"/>
                        </a:spcAft>
                      </a:pPr>
                      <a:endParaRPr lang="de-DE" sz="400" b="1">
                        <a:solidFill>
                          <a:srgbClr val="327A86"/>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Baustein 1 | Ziele und Funktionen des Sachrechnens</a:t>
                      </a:r>
                    </a:p>
                  </a:txBody>
                  <a:tcPr marL="130688" marR="130688" marT="0" marB="0">
                    <a:lnL>
                      <a:noFill/>
                    </a:lnL>
                    <a:lnR>
                      <a:noFill/>
                    </a:lnR>
                    <a:lnT>
                      <a:noFill/>
                    </a:lnT>
                    <a:lnB>
                      <a:noFill/>
                    </a:lnB>
                  </a:tcPr>
                </a:tc>
                <a:extLst>
                  <a:ext uri="{0D108BD9-81ED-4DB2-BD59-A6C34878D82A}">
                    <a16:rowId xmlns:a16="http://schemas.microsoft.com/office/drawing/2014/main" val="10001"/>
                  </a:ext>
                </a:extLst>
              </a:tr>
              <a:tr h="1026775">
                <a:tc>
                  <a:txBody>
                    <a:bodyPr/>
                    <a:lstStyle/>
                    <a:p>
                      <a:pPr algn="ctr">
                        <a:lnSpc>
                          <a:spcPts val="1200"/>
                        </a:lnSpc>
                        <a:spcAft>
                          <a:spcPts val="0"/>
                        </a:spcAft>
                      </a:pPr>
                      <a:endParaRPr lang="de-DE" sz="2000" b="0">
                        <a:solidFill>
                          <a:srgbClr val="F8B44F"/>
                        </a:solidFill>
                        <a:latin typeface="Calibri"/>
                        <a:ea typeface="Times New Roman"/>
                        <a:cs typeface="Times New Roman"/>
                      </a:endParaRPr>
                    </a:p>
                  </a:txBody>
                  <a:tcPr marL="0" marR="0" marT="0" marB="0">
                    <a:lnL>
                      <a:noFill/>
                    </a:lnL>
                    <a:lnR>
                      <a:noFill/>
                    </a:lnR>
                    <a:lnT>
                      <a:noFill/>
                    </a:lnT>
                    <a:lnB>
                      <a:noFill/>
                    </a:lnB>
                  </a:tcPr>
                </a:tc>
                <a:tc>
                  <a:txBody>
                    <a:bodyPr/>
                    <a:lstStyle/>
                    <a:p>
                      <a:pPr algn="l">
                        <a:lnSpc>
                          <a:spcPts val="1200"/>
                        </a:lnSpc>
                        <a:spcAft>
                          <a:spcPts val="0"/>
                        </a:spcAft>
                      </a:pPr>
                      <a:r>
                        <a:rPr lang="de-DE" sz="1400" b="1" dirty="0">
                          <a:latin typeface="Calibri"/>
                          <a:ea typeface="Times New Roman"/>
                          <a:cs typeface="Times New Roman"/>
                        </a:rPr>
                        <a:t>Distanzphase</a:t>
                      </a:r>
                    </a:p>
                    <a:p>
                      <a:pPr marL="144145" indent="-144145" algn="l">
                        <a:lnSpc>
                          <a:spcPts val="1200"/>
                        </a:lnSpc>
                        <a:spcAft>
                          <a:spcPts val="0"/>
                        </a:spcAft>
                      </a:pPr>
                      <a:r>
                        <a:rPr lang="de-DE" sz="1200" dirty="0">
                          <a:solidFill>
                            <a:srgbClr val="000000"/>
                          </a:solidFill>
                          <a:latin typeface="Calibri"/>
                          <a:ea typeface="Times New Roman"/>
                          <a:cs typeface="Times New Roman"/>
                        </a:rPr>
                        <a:t>Selbststudium/Nacharbeit: Selbstlernplattform </a:t>
                      </a:r>
                      <a:r>
                        <a:rPr lang="de-DE" sz="1200" i="1" dirty="0" err="1">
                          <a:solidFill>
                            <a:srgbClr val="000000"/>
                          </a:solidFill>
                          <a:latin typeface="Calibri"/>
                          <a:ea typeface="Times New Roman"/>
                          <a:cs typeface="Times New Roman"/>
                        </a:rPr>
                        <a:t>primakom</a:t>
                      </a:r>
                      <a:r>
                        <a:rPr lang="de-DE" sz="1200" dirty="0">
                          <a:solidFill>
                            <a:srgbClr val="000000"/>
                          </a:solidFill>
                          <a:latin typeface="Calibri"/>
                          <a:ea typeface="Times New Roman"/>
                          <a:cs typeface="Times New Roman"/>
                        </a:rPr>
                        <a:t>, Auftrag für</a:t>
                      </a:r>
                    </a:p>
                    <a:p>
                      <a:pPr marL="144145" indent="-144145" algn="l">
                        <a:lnSpc>
                          <a:spcPts val="1200"/>
                        </a:lnSpc>
                        <a:spcAft>
                          <a:spcPts val="0"/>
                        </a:spcAft>
                      </a:pPr>
                      <a:r>
                        <a:rPr lang="de-DE" sz="1200" dirty="0">
                          <a:solidFill>
                            <a:srgbClr val="000000"/>
                          </a:solidFill>
                          <a:latin typeface="Calibri"/>
                          <a:ea typeface="Times New Roman"/>
                          <a:cs typeface="Times New Roman"/>
                        </a:rPr>
                        <a:t>fachliche Vertiefung </a:t>
                      </a:r>
                    </a:p>
                    <a:p>
                      <a:pPr marL="144145" indent="-144145" algn="l">
                        <a:lnSpc>
                          <a:spcPts val="1200"/>
                        </a:lnSpc>
                        <a:spcAft>
                          <a:spcPts val="0"/>
                        </a:spcAft>
                      </a:pPr>
                      <a:r>
                        <a:rPr lang="de-DE" sz="1200" dirty="0">
                          <a:solidFill>
                            <a:srgbClr val="000000"/>
                          </a:solidFill>
                          <a:latin typeface="Calibri"/>
                          <a:ea typeface="Times New Roman"/>
                          <a:cs typeface="Times New Roman"/>
                        </a:rPr>
                        <a:t>Unterrichtserprobung (auch kollegiale Hospitation): Dokumentation in einem</a:t>
                      </a:r>
                    </a:p>
                    <a:p>
                      <a:pPr marL="144145" indent="-144145" algn="l">
                        <a:lnSpc>
                          <a:spcPts val="1200"/>
                        </a:lnSpc>
                        <a:spcAft>
                          <a:spcPts val="0"/>
                        </a:spcAft>
                      </a:pPr>
                      <a:r>
                        <a:rPr lang="de-DE" sz="1200" dirty="0">
                          <a:solidFill>
                            <a:srgbClr val="000000"/>
                          </a:solidFill>
                          <a:latin typeface="Calibri"/>
                          <a:ea typeface="Times New Roman"/>
                          <a:cs typeface="Times New Roman"/>
                        </a:rPr>
                        <a:t>Erfahrungsbericht</a:t>
                      </a:r>
                    </a:p>
                  </a:txBody>
                  <a:tcPr marL="130688" marR="130688" marT="0" marB="0">
                    <a:lnL>
                      <a:noFill/>
                    </a:lnL>
                    <a:lnR>
                      <a:noFill/>
                    </a:lnR>
                    <a:lnT>
                      <a:noFill/>
                    </a:lnT>
                    <a:lnB>
                      <a:noFill/>
                    </a:lnB>
                  </a:tcPr>
                </a:tc>
                <a:extLst>
                  <a:ext uri="{0D108BD9-81ED-4DB2-BD59-A6C34878D82A}">
                    <a16:rowId xmlns:a16="http://schemas.microsoft.com/office/drawing/2014/main" val="10002"/>
                  </a:ext>
                </a:extLst>
              </a:tr>
              <a:tr h="427823">
                <a:tc>
                  <a:txBody>
                    <a:bodyPr/>
                    <a:lstStyle/>
                    <a:p>
                      <a:pPr algn="ctr">
                        <a:lnSpc>
                          <a:spcPts val="1200"/>
                        </a:lnSpc>
                        <a:spcAft>
                          <a:spcPts val="0"/>
                        </a:spcAft>
                      </a:pPr>
                      <a:endParaRPr lang="de-DE" sz="400" b="0">
                        <a:solidFill>
                          <a:srgbClr val="F8B44F"/>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Baustein 2 | Zum Ablauf und zur Begleitung von Modellierungsprozessen</a:t>
                      </a:r>
                    </a:p>
                  </a:txBody>
                  <a:tcPr marL="130688" marR="130688" marT="0" marB="0">
                    <a:lnL>
                      <a:noFill/>
                    </a:lnL>
                    <a:lnR>
                      <a:noFill/>
                    </a:lnR>
                    <a:lnT>
                      <a:noFill/>
                    </a:lnT>
                    <a:lnB>
                      <a:noFill/>
                    </a:lnB>
                  </a:tcPr>
                </a:tc>
                <a:extLst>
                  <a:ext uri="{0D108BD9-81ED-4DB2-BD59-A6C34878D82A}">
                    <a16:rowId xmlns:a16="http://schemas.microsoft.com/office/drawing/2014/main" val="10003"/>
                  </a:ext>
                </a:extLst>
              </a:tr>
              <a:tr h="1203422">
                <a:tc>
                  <a:txBody>
                    <a:bodyPr/>
                    <a:lstStyle/>
                    <a:p>
                      <a:pPr algn="ctr">
                        <a:lnSpc>
                          <a:spcPts val="1200"/>
                        </a:lnSpc>
                        <a:spcAft>
                          <a:spcPts val="0"/>
                        </a:spcAft>
                      </a:pPr>
                      <a:endParaRPr lang="de-DE" sz="400" b="0" dirty="0">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Distanzphase</a:t>
                      </a:r>
                    </a:p>
                    <a:p>
                      <a:pPr marL="144145" indent="-144145" algn="l">
                        <a:lnSpc>
                          <a:spcPts val="1200"/>
                        </a:lnSpc>
                        <a:spcAft>
                          <a:spcPts val="0"/>
                        </a:spcAft>
                      </a:pPr>
                      <a:r>
                        <a:rPr lang="de-DE" sz="1200" dirty="0">
                          <a:solidFill>
                            <a:srgbClr val="000000"/>
                          </a:solidFill>
                          <a:latin typeface="Calibri"/>
                          <a:ea typeface="Times New Roman"/>
                          <a:cs typeface="Times New Roman"/>
                        </a:rPr>
                        <a:t>Selbststudium/Nacharbeit: Selbstlernplattform </a:t>
                      </a:r>
                      <a:r>
                        <a:rPr lang="de-DE" sz="1200" i="1" dirty="0" err="1">
                          <a:solidFill>
                            <a:srgbClr val="000000"/>
                          </a:solidFill>
                          <a:latin typeface="Calibri"/>
                          <a:ea typeface="Times New Roman"/>
                          <a:cs typeface="Times New Roman"/>
                        </a:rPr>
                        <a:t>primakom</a:t>
                      </a:r>
                      <a:r>
                        <a:rPr lang="de-DE" sz="1200" dirty="0">
                          <a:solidFill>
                            <a:srgbClr val="000000"/>
                          </a:solidFill>
                          <a:latin typeface="Calibri"/>
                          <a:ea typeface="Times New Roman"/>
                          <a:cs typeface="Times New Roman"/>
                        </a:rPr>
                        <a:t>, Auftrag für fachliche</a:t>
                      </a:r>
                    </a:p>
                    <a:p>
                      <a:pPr marL="144145" indent="-144145" algn="l">
                        <a:lnSpc>
                          <a:spcPts val="1200"/>
                        </a:lnSpc>
                        <a:spcAft>
                          <a:spcPts val="0"/>
                        </a:spcAft>
                      </a:pPr>
                      <a:r>
                        <a:rPr lang="de-DE" sz="1200" dirty="0">
                          <a:solidFill>
                            <a:srgbClr val="000000"/>
                          </a:solidFill>
                          <a:latin typeface="Calibri"/>
                          <a:ea typeface="Times New Roman"/>
                          <a:cs typeface="Times New Roman"/>
                        </a:rPr>
                        <a:t>Vertiefung </a:t>
                      </a:r>
                    </a:p>
                    <a:p>
                      <a:pPr marL="144145" indent="-144145" algn="l">
                        <a:lnSpc>
                          <a:spcPts val="1200"/>
                        </a:lnSpc>
                        <a:spcAft>
                          <a:spcPts val="0"/>
                        </a:spcAft>
                      </a:pPr>
                      <a:r>
                        <a:rPr lang="de-DE" sz="1200" dirty="0">
                          <a:solidFill>
                            <a:srgbClr val="000000"/>
                          </a:solidFill>
                          <a:latin typeface="Calibri"/>
                          <a:ea typeface="Times New Roman"/>
                          <a:cs typeface="Times New Roman"/>
                        </a:rPr>
                        <a:t>Erproben und Adaptieren der zuvor vermittelten Konzepte für den eigenen Unterricht:</a:t>
                      </a:r>
                    </a:p>
                    <a:p>
                      <a:pPr marL="144145" indent="-144145" algn="l">
                        <a:lnSpc>
                          <a:spcPts val="1200"/>
                        </a:lnSpc>
                        <a:spcAft>
                          <a:spcPts val="0"/>
                        </a:spcAft>
                      </a:pPr>
                      <a:r>
                        <a:rPr lang="de-DE" sz="1200" dirty="0">
                          <a:solidFill>
                            <a:srgbClr val="000000"/>
                          </a:solidFill>
                          <a:latin typeface="Calibri"/>
                          <a:ea typeface="Times New Roman"/>
                          <a:cs typeface="Times New Roman"/>
                        </a:rPr>
                        <a:t>Dokumentation in einem Erfahrungsbericht</a:t>
                      </a:r>
                    </a:p>
                  </a:txBody>
                  <a:tcPr marL="130688" marR="130688" marT="0" marB="0">
                    <a:lnL>
                      <a:noFill/>
                    </a:lnL>
                    <a:lnR>
                      <a:noFill/>
                    </a:lnR>
                    <a:lnT>
                      <a:noFill/>
                    </a:lnT>
                    <a:lnB>
                      <a:noFill/>
                    </a:lnB>
                  </a:tcPr>
                </a:tc>
                <a:extLst>
                  <a:ext uri="{0D108BD9-81ED-4DB2-BD59-A6C34878D82A}">
                    <a16:rowId xmlns:a16="http://schemas.microsoft.com/office/drawing/2014/main" val="10004"/>
                  </a:ext>
                </a:extLst>
              </a:tr>
              <a:tr h="422304">
                <a:tc>
                  <a:txBody>
                    <a:bodyPr/>
                    <a:lstStyle/>
                    <a:p>
                      <a:pPr algn="ctr">
                        <a:lnSpc>
                          <a:spcPts val="1200"/>
                        </a:lnSpc>
                        <a:spcAft>
                          <a:spcPts val="0"/>
                        </a:spcAft>
                      </a:pPr>
                      <a:endParaRPr lang="de-DE" sz="400" b="1">
                        <a:solidFill>
                          <a:srgbClr val="F8B44F"/>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Baustein 3 |Prozessbezogenen Kompetenzen – Schwerpunkt Problemlösen </a:t>
                      </a:r>
                    </a:p>
                  </a:txBody>
                  <a:tcPr marL="130688" marR="130688" marT="0" marB="0">
                    <a:lnL>
                      <a:noFill/>
                    </a:lnL>
                    <a:lnR>
                      <a:noFill/>
                    </a:lnR>
                    <a:lnT>
                      <a:noFill/>
                    </a:lnT>
                    <a:lnB>
                      <a:noFill/>
                    </a:lnB>
                  </a:tcPr>
                </a:tc>
                <a:extLst>
                  <a:ext uri="{0D108BD9-81ED-4DB2-BD59-A6C34878D82A}">
                    <a16:rowId xmlns:a16="http://schemas.microsoft.com/office/drawing/2014/main" val="10005"/>
                  </a:ext>
                </a:extLst>
              </a:tr>
              <a:tr h="1203422">
                <a:tc>
                  <a:txBody>
                    <a:bodyPr/>
                    <a:lstStyle/>
                    <a:p>
                      <a:pPr algn="ctr">
                        <a:lnSpc>
                          <a:spcPts val="1200"/>
                        </a:lnSpc>
                        <a:spcAft>
                          <a:spcPts val="0"/>
                        </a:spcAft>
                      </a:pPr>
                      <a:endParaRPr lang="de-DE" sz="400" b="1">
                        <a:solidFill>
                          <a:srgbClr val="327A86"/>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Distanzphase</a:t>
                      </a:r>
                    </a:p>
                    <a:p>
                      <a:pPr marL="144145" indent="-144145" algn="just">
                        <a:lnSpc>
                          <a:spcPts val="1200"/>
                        </a:lnSpc>
                        <a:spcAft>
                          <a:spcPts val="0"/>
                        </a:spcAft>
                      </a:pPr>
                      <a:r>
                        <a:rPr lang="de-DE" sz="1200" dirty="0">
                          <a:solidFill>
                            <a:srgbClr val="000000"/>
                          </a:solidFill>
                          <a:latin typeface="Calibri"/>
                          <a:ea typeface="Times New Roman"/>
                          <a:cs typeface="Times New Roman"/>
                        </a:rPr>
                        <a:t>Selbststudium/Nacharbeit: Selbstlernplattform </a:t>
                      </a:r>
                      <a:r>
                        <a:rPr lang="de-DE" sz="1200" i="1" dirty="0" err="1">
                          <a:solidFill>
                            <a:srgbClr val="000000"/>
                          </a:solidFill>
                          <a:latin typeface="Calibri"/>
                          <a:ea typeface="Times New Roman"/>
                          <a:cs typeface="Times New Roman"/>
                        </a:rPr>
                        <a:t>primakom</a:t>
                      </a:r>
                      <a:r>
                        <a:rPr lang="de-DE" sz="1200" dirty="0">
                          <a:solidFill>
                            <a:srgbClr val="000000"/>
                          </a:solidFill>
                          <a:latin typeface="Calibri"/>
                          <a:ea typeface="Times New Roman"/>
                          <a:cs typeface="Times New Roman"/>
                        </a:rPr>
                        <a:t>, Auftrag für fachliche</a:t>
                      </a:r>
                    </a:p>
                    <a:p>
                      <a:pPr marL="144145" indent="-144145" algn="just">
                        <a:lnSpc>
                          <a:spcPts val="1200"/>
                        </a:lnSpc>
                        <a:spcAft>
                          <a:spcPts val="0"/>
                        </a:spcAft>
                      </a:pPr>
                      <a:r>
                        <a:rPr lang="de-DE" sz="1200" dirty="0">
                          <a:solidFill>
                            <a:srgbClr val="000000"/>
                          </a:solidFill>
                          <a:latin typeface="Calibri"/>
                          <a:ea typeface="Times New Roman"/>
                          <a:cs typeface="Times New Roman"/>
                        </a:rPr>
                        <a:t>Vertiefung </a:t>
                      </a:r>
                    </a:p>
                    <a:p>
                      <a:pPr marL="144145" indent="-144145" algn="just">
                        <a:lnSpc>
                          <a:spcPts val="1200"/>
                        </a:lnSpc>
                        <a:spcAft>
                          <a:spcPts val="0"/>
                        </a:spcAft>
                      </a:pPr>
                      <a:r>
                        <a:rPr lang="de-DE" sz="1200" dirty="0">
                          <a:solidFill>
                            <a:srgbClr val="000000"/>
                          </a:solidFill>
                          <a:latin typeface="Calibri"/>
                          <a:ea typeface="Times New Roman"/>
                          <a:cs typeface="Times New Roman"/>
                        </a:rPr>
                        <a:t>Erproben und Adaptieren der zuvor vermittelten Konzepte für den eigenen Unterricht:</a:t>
                      </a:r>
                    </a:p>
                    <a:p>
                      <a:pPr marL="144145" indent="-144145" algn="just">
                        <a:lnSpc>
                          <a:spcPts val="1200"/>
                        </a:lnSpc>
                        <a:spcAft>
                          <a:spcPts val="0"/>
                        </a:spcAft>
                      </a:pPr>
                      <a:r>
                        <a:rPr lang="de-DE" sz="1200" dirty="0">
                          <a:solidFill>
                            <a:srgbClr val="000000"/>
                          </a:solidFill>
                          <a:latin typeface="Calibri"/>
                          <a:ea typeface="Times New Roman"/>
                          <a:cs typeface="Times New Roman"/>
                        </a:rPr>
                        <a:t>Dokumentation in einem Erfahrungsbericht </a:t>
                      </a:r>
                    </a:p>
                  </a:txBody>
                  <a:tcPr marL="130688" marR="130688" marT="0" marB="0">
                    <a:lnL>
                      <a:noFill/>
                    </a:lnL>
                    <a:lnR>
                      <a:noFill/>
                    </a:lnR>
                    <a:lnT>
                      <a:noFill/>
                    </a:lnT>
                    <a:lnB>
                      <a:noFill/>
                    </a:lnB>
                  </a:tcPr>
                </a:tc>
                <a:extLst>
                  <a:ext uri="{0D108BD9-81ED-4DB2-BD59-A6C34878D82A}">
                    <a16:rowId xmlns:a16="http://schemas.microsoft.com/office/drawing/2014/main" val="10006"/>
                  </a:ext>
                </a:extLst>
              </a:tr>
              <a:tr h="661919">
                <a:tc>
                  <a:txBody>
                    <a:bodyPr/>
                    <a:lstStyle/>
                    <a:p>
                      <a:pPr algn="ctr">
                        <a:lnSpc>
                          <a:spcPts val="1200"/>
                        </a:lnSpc>
                        <a:spcAft>
                          <a:spcPts val="0"/>
                        </a:spcAft>
                      </a:pPr>
                      <a:endParaRPr lang="de-DE" sz="400" b="0" dirty="0">
                        <a:solidFill>
                          <a:srgbClr val="327A86"/>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Baustein 4 | Gestaltungselemente des Sachrechenunterrichts</a:t>
                      </a:r>
                      <a:br>
                        <a:rPr lang="de-DE" sz="1400" b="1" dirty="0">
                          <a:latin typeface="Calibri"/>
                          <a:ea typeface="Times New Roman"/>
                          <a:cs typeface="Times New Roman"/>
                        </a:rPr>
                      </a:br>
                      <a:endParaRPr lang="de-DE" sz="1400" b="1" dirty="0">
                        <a:latin typeface="Calibri"/>
                        <a:ea typeface="Times New Roman"/>
                        <a:cs typeface="Times New Roman"/>
                      </a:endParaRPr>
                    </a:p>
                  </a:txBody>
                  <a:tcPr marL="130688" marR="130688" marT="0" marB="0">
                    <a:lnL>
                      <a:noFill/>
                    </a:lnL>
                    <a:lnR>
                      <a:noFill/>
                    </a:lnR>
                    <a:lnT>
                      <a:noFill/>
                    </a:lnT>
                    <a:lnB>
                      <a:noFill/>
                    </a:lnB>
                  </a:tcPr>
                </a:tc>
                <a:extLst>
                  <a:ext uri="{0D108BD9-81ED-4DB2-BD59-A6C34878D82A}">
                    <a16:rowId xmlns:a16="http://schemas.microsoft.com/office/drawing/2014/main" val="10007"/>
                  </a:ext>
                </a:extLst>
              </a:tr>
            </a:tbl>
          </a:graphicData>
        </a:graphic>
      </p:graphicFrame>
      <p:pic>
        <p:nvPicPr>
          <p:cNvPr id="13" name="Grafik 40"/>
          <p:cNvPicPr/>
          <p:nvPr/>
        </p:nvPicPr>
        <p:blipFill>
          <a:blip r:embed="rId2">
            <a:extLst>
              <a:ext uri="{28A0092B-C50C-407E-A947-70E740481C1C}">
                <a14:useLocalDpi xmlns:a14="http://schemas.microsoft.com/office/drawing/2010/main" val="0"/>
              </a:ext>
            </a:extLst>
          </a:blip>
          <a:stretch>
            <a:fillRect/>
          </a:stretch>
        </p:blipFill>
        <p:spPr bwMode="auto">
          <a:xfrm>
            <a:off x="2555776" y="1268760"/>
            <a:ext cx="333333" cy="360000"/>
          </a:xfrm>
          <a:prstGeom prst="rect">
            <a:avLst/>
          </a:prstGeom>
          <a:noFill/>
        </p:spPr>
      </p:pic>
      <p:pic>
        <p:nvPicPr>
          <p:cNvPr id="18" name="Grafik 47"/>
          <p:cNvPicPr/>
          <p:nvPr/>
        </p:nvPicPr>
        <p:blipFill>
          <a:blip r:embed="rId3">
            <a:extLst>
              <a:ext uri="{28A0092B-C50C-407E-A947-70E740481C1C}">
                <a14:useLocalDpi xmlns:a14="http://schemas.microsoft.com/office/drawing/2010/main" val="0"/>
              </a:ext>
            </a:extLst>
          </a:blip>
          <a:stretch>
            <a:fillRect/>
          </a:stretch>
        </p:blipFill>
        <p:spPr bwMode="auto">
          <a:xfrm>
            <a:off x="2555776" y="1628800"/>
            <a:ext cx="327600" cy="413322"/>
          </a:xfrm>
          <a:prstGeom prst="rect">
            <a:avLst/>
          </a:prstGeom>
          <a:noFill/>
        </p:spPr>
      </p:pic>
      <p:pic>
        <p:nvPicPr>
          <p:cNvPr id="19" name="Grafik 47"/>
          <p:cNvPicPr/>
          <p:nvPr/>
        </p:nvPicPr>
        <p:blipFill>
          <a:blip r:embed="rId3">
            <a:extLst>
              <a:ext uri="{28A0092B-C50C-407E-A947-70E740481C1C}">
                <a14:useLocalDpi xmlns:a14="http://schemas.microsoft.com/office/drawing/2010/main" val="0"/>
              </a:ext>
            </a:extLst>
          </a:blip>
          <a:stretch>
            <a:fillRect/>
          </a:stretch>
        </p:blipFill>
        <p:spPr bwMode="auto">
          <a:xfrm>
            <a:off x="2555776" y="3068960"/>
            <a:ext cx="327600" cy="413322"/>
          </a:xfrm>
          <a:prstGeom prst="rect">
            <a:avLst/>
          </a:prstGeom>
          <a:noFill/>
        </p:spPr>
      </p:pic>
      <p:pic>
        <p:nvPicPr>
          <p:cNvPr id="20" name="Grafik 47"/>
          <p:cNvPicPr/>
          <p:nvPr/>
        </p:nvPicPr>
        <p:blipFill>
          <a:blip r:embed="rId3">
            <a:extLst>
              <a:ext uri="{28A0092B-C50C-407E-A947-70E740481C1C}">
                <a14:useLocalDpi xmlns:a14="http://schemas.microsoft.com/office/drawing/2010/main" val="0"/>
              </a:ext>
            </a:extLst>
          </a:blip>
          <a:stretch>
            <a:fillRect/>
          </a:stretch>
        </p:blipFill>
        <p:spPr bwMode="auto">
          <a:xfrm>
            <a:off x="2555776" y="4725144"/>
            <a:ext cx="327600" cy="413322"/>
          </a:xfrm>
          <a:prstGeom prst="rect">
            <a:avLst/>
          </a:prstGeom>
          <a:noFill/>
        </p:spPr>
      </p:pic>
      <p:pic>
        <p:nvPicPr>
          <p:cNvPr id="21" name="Grafik 47"/>
          <p:cNvPicPr/>
          <p:nvPr/>
        </p:nvPicPr>
        <p:blipFill>
          <a:blip r:embed="rId4">
            <a:extLst>
              <a:ext uri="{28A0092B-C50C-407E-A947-70E740481C1C}">
                <a14:useLocalDpi xmlns:a14="http://schemas.microsoft.com/office/drawing/2010/main" val="0"/>
              </a:ext>
            </a:extLst>
          </a:blip>
          <a:stretch>
            <a:fillRect/>
          </a:stretch>
        </p:blipFill>
        <p:spPr bwMode="auto">
          <a:xfrm>
            <a:off x="2555776" y="2636912"/>
            <a:ext cx="328500" cy="414457"/>
          </a:xfrm>
          <a:prstGeom prst="rect">
            <a:avLst/>
          </a:prstGeom>
          <a:noFill/>
        </p:spPr>
      </p:pic>
      <p:pic>
        <p:nvPicPr>
          <p:cNvPr id="22" name="Grafik 47"/>
          <p:cNvPicPr/>
          <p:nvPr/>
        </p:nvPicPr>
        <p:blipFill>
          <a:blip r:embed="rId4">
            <a:extLst>
              <a:ext uri="{28A0092B-C50C-407E-A947-70E740481C1C}">
                <a14:useLocalDpi xmlns:a14="http://schemas.microsoft.com/office/drawing/2010/main" val="0"/>
              </a:ext>
            </a:extLst>
          </a:blip>
          <a:stretch>
            <a:fillRect/>
          </a:stretch>
        </p:blipFill>
        <p:spPr bwMode="auto">
          <a:xfrm>
            <a:off x="2555776" y="4221088"/>
            <a:ext cx="328500" cy="414457"/>
          </a:xfrm>
          <a:prstGeom prst="rect">
            <a:avLst/>
          </a:prstGeom>
          <a:noFill/>
        </p:spPr>
      </p:pic>
      <p:pic>
        <p:nvPicPr>
          <p:cNvPr id="25" name="Grafik 49"/>
          <p:cNvPicPr/>
          <p:nvPr/>
        </p:nvPicPr>
        <p:blipFill>
          <a:blip r:embed="rId5">
            <a:extLst>
              <a:ext uri="{28A0092B-C50C-407E-A947-70E740481C1C}">
                <a14:useLocalDpi xmlns:a14="http://schemas.microsoft.com/office/drawing/2010/main" val="0"/>
              </a:ext>
            </a:extLst>
          </a:blip>
          <a:stretch>
            <a:fillRect/>
          </a:stretch>
        </p:blipFill>
        <p:spPr bwMode="auto">
          <a:xfrm>
            <a:off x="2555776" y="5805264"/>
            <a:ext cx="321796" cy="331986"/>
          </a:xfrm>
          <a:prstGeom prst="rect">
            <a:avLst/>
          </a:prstGeom>
          <a:noFill/>
        </p:spPr>
      </p:pic>
    </p:spTree>
    <p:extLst>
      <p:ext uri="{BB962C8B-B14F-4D97-AF65-F5344CB8AC3E}">
        <p14:creationId xmlns:p14="http://schemas.microsoft.com/office/powerpoint/2010/main" val="541839288"/>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el 1"/>
          <p:cNvSpPr>
            <a:spLocks noGrp="1"/>
          </p:cNvSpPr>
          <p:nvPr>
            <p:ph type="title"/>
          </p:nvPr>
        </p:nvSpPr>
        <p:spPr/>
        <p:txBody>
          <a:bodyPr>
            <a:normAutofit fontScale="90000"/>
          </a:bodyPr>
          <a:lstStyle/>
          <a:p>
            <a:r>
              <a:rPr lang="de-DE" sz="2800" dirty="0">
                <a:latin typeface="Calibri" pitchFamily="34" charset="0"/>
                <a:cs typeface="Calibri" pitchFamily="34" charset="0"/>
              </a:rPr>
              <a:t>Zum Nachlesen … Anregungen</a:t>
            </a:r>
          </a:p>
        </p:txBody>
      </p:sp>
      <p:sp>
        <p:nvSpPr>
          <p:cNvPr id="7" name="Inhaltsplatzhalter 6"/>
          <p:cNvSpPr>
            <a:spLocks noGrp="1"/>
          </p:cNvSpPr>
          <p:nvPr>
            <p:ph idx="1"/>
          </p:nvPr>
        </p:nvSpPr>
        <p:spPr>
          <a:xfrm>
            <a:off x="402569" y="1196752"/>
            <a:ext cx="8352928" cy="5328592"/>
          </a:xfrm>
        </p:spPr>
        <p:txBody>
          <a:bodyPr/>
          <a:lstStyle/>
          <a:p>
            <a:r>
              <a:rPr lang="de-DE" sz="1600" dirty="0"/>
              <a:t>Graumann, G. 1983). Wesen und Aufgaben der Mathematikdidaktik und ihre Bedeutung in der Gesellschaft. In: Zentralblatt für Didaktik der Mathematik (ZDM), 5, S. 241-251.</a:t>
            </a:r>
          </a:p>
          <a:p>
            <a:r>
              <a:rPr lang="de-DE" sz="1600" dirty="0" err="1"/>
              <a:t>Lewe</a:t>
            </a:r>
            <a:r>
              <a:rPr lang="de-DE" sz="1600" dirty="0"/>
              <a:t>, H. (2001). Sachsituationen meistern. Grundschulmagazin, 78, S. 11.</a:t>
            </a:r>
          </a:p>
          <a:p>
            <a:r>
              <a:rPr lang="de-DE" sz="1600" dirty="0"/>
              <a:t>Müller, G. N. &amp; Wittmann, E. Chr. (1984). Der Mathematikunterricht in der Primarstufe. Ziel, Inhalte, Prinzipien, Beispiel. Wiesbaden: Vieweg. </a:t>
            </a:r>
          </a:p>
          <a:p>
            <a:r>
              <a:rPr lang="de-DE" sz="1600" dirty="0"/>
              <a:t>Maier, H. (1970). Didaktik der Mathematik 1-9, </a:t>
            </a:r>
            <a:r>
              <a:rPr lang="de-DE" sz="1600" dirty="0" err="1"/>
              <a:t>Donauworth</a:t>
            </a:r>
            <a:r>
              <a:rPr lang="de-DE" sz="1600" dirty="0"/>
              <a:t>. </a:t>
            </a:r>
          </a:p>
          <a:p>
            <a:r>
              <a:rPr lang="de-DE" sz="1600" dirty="0"/>
              <a:t>Maier, H. (1975). Vom Sachrechnen zur sachbezogenen Mathematik. In: Pädagogische Beiträge,   27, S. 474-480. </a:t>
            </a:r>
          </a:p>
          <a:p>
            <a:r>
              <a:rPr lang="de-DE" sz="1600" dirty="0"/>
              <a:t>Maier, H. &amp; Schubert, A. (1978). Sachrechnen: empirische Befunde, didaktische Analysen, methodische Anregungen. München: </a:t>
            </a:r>
            <a:r>
              <a:rPr lang="de-DE" sz="1600" dirty="0" err="1"/>
              <a:t>Ehrenwirth</a:t>
            </a:r>
            <a:r>
              <a:rPr lang="de-DE" sz="1600" dirty="0"/>
              <a:t> </a:t>
            </a:r>
          </a:p>
          <a:p>
            <a:r>
              <a:rPr lang="de-DE" sz="1600" dirty="0"/>
              <a:t>Naudersch, H. (1994). Sachrechnen in der Grundschule. München: </a:t>
            </a:r>
            <a:r>
              <a:rPr lang="de-DE" sz="1600" dirty="0" err="1"/>
              <a:t>Oldenbourg</a:t>
            </a:r>
            <a:r>
              <a:rPr lang="de-DE" sz="1600" dirty="0"/>
              <a:t>. </a:t>
            </a:r>
          </a:p>
          <a:p>
            <a:r>
              <a:rPr lang="de-DE" sz="1600" dirty="0"/>
              <a:t>Radatz, H. &amp; Schipper, W. (1983). Handbuch für den Mathematikunterricht an Grundschulen. Braunschweig: Schroedel.</a:t>
            </a:r>
          </a:p>
          <a:p>
            <a:endParaRPr lang="de-DE" sz="1600" dirty="0"/>
          </a:p>
          <a:p>
            <a:pPr marL="0" indent="0">
              <a:buNone/>
            </a:pPr>
            <a:endParaRPr lang="de-DE" sz="1200" dirty="0"/>
          </a:p>
          <a:p>
            <a:pPr marL="0" indent="0">
              <a:buNone/>
            </a:pPr>
            <a:endParaRPr lang="de-DE" sz="1600" dirty="0"/>
          </a:p>
        </p:txBody>
      </p:sp>
    </p:spTree>
    <p:extLst>
      <p:ext uri="{BB962C8B-B14F-4D97-AF65-F5344CB8AC3E}">
        <p14:creationId xmlns:p14="http://schemas.microsoft.com/office/powerpoint/2010/main" val="933209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el 1"/>
          <p:cNvSpPr>
            <a:spLocks noGrp="1"/>
          </p:cNvSpPr>
          <p:nvPr>
            <p:ph type="title"/>
          </p:nvPr>
        </p:nvSpPr>
        <p:spPr/>
        <p:txBody>
          <a:bodyPr>
            <a:normAutofit fontScale="90000"/>
          </a:bodyPr>
          <a:lstStyle/>
          <a:p>
            <a:r>
              <a:rPr lang="de-DE" sz="2800" dirty="0">
                <a:latin typeface="Calibri" pitchFamily="34" charset="0"/>
                <a:cs typeface="Calibri" pitchFamily="34" charset="0"/>
              </a:rPr>
              <a:t>Zum Nachlesen … Anregungen</a:t>
            </a:r>
          </a:p>
        </p:txBody>
      </p:sp>
      <p:sp>
        <p:nvSpPr>
          <p:cNvPr id="7" name="Inhaltsplatzhalter 6"/>
          <p:cNvSpPr>
            <a:spLocks noGrp="1"/>
          </p:cNvSpPr>
          <p:nvPr>
            <p:ph idx="1"/>
          </p:nvPr>
        </p:nvSpPr>
        <p:spPr>
          <a:xfrm>
            <a:off x="359532" y="1196752"/>
            <a:ext cx="8352928" cy="5328592"/>
          </a:xfrm>
        </p:spPr>
        <p:txBody>
          <a:bodyPr/>
          <a:lstStyle/>
          <a:p>
            <a:r>
              <a:rPr lang="de-DE" sz="1600" dirty="0"/>
              <a:t>Rasch, R. (2003). 42 Denk- und Sachaufgaben. Wie Kinder mathematische Aufgaben lösen und diskutieren. Seelze: Friedrich/Kallmeyer </a:t>
            </a:r>
          </a:p>
          <a:p>
            <a:r>
              <a:rPr lang="de-DE" sz="1600" dirty="0"/>
              <a:t>Rink, R. (2017). Die Ameise im Quadrat – Lernprozesse beim Sachrechnen begleiten. In: Die Grundschulzeitschrift 31/305</a:t>
            </a:r>
          </a:p>
          <a:p>
            <a:r>
              <a:rPr lang="de-DE" sz="1600" dirty="0"/>
              <a:t>Rink, R. &amp; Lemensiek, A. (2017). Springst du so weit wie ein Floh? – Gemeinsam Sachrechnen mit Längen. In: Veber, M.; Berlinger, N.; Benölken, R.: Alle zusammen! Und jeder wie er will! – Offene, substanzielle Problemfelder als Gestaltungsbaustein für inklusiven Mathematikunterricht.</a:t>
            </a:r>
          </a:p>
          <a:p>
            <a:r>
              <a:rPr lang="de-DE" sz="1600" dirty="0"/>
              <a:t>Rink, R. (Hrsg.) (2015). Von guten Aufgaben bis Skizzen zeichnen. Zum Sachrechnen im Mathematikunterricht der Grundschule. Hohengehren: Schneider.</a:t>
            </a:r>
          </a:p>
          <a:p>
            <a:r>
              <a:rPr lang="de-DE" sz="1600" dirty="0"/>
              <a:t>Schipper, W. (2009). Handbuch für den Mathematikunterricht an der Grundschule. Braunschweig: Schroedel. </a:t>
            </a:r>
          </a:p>
          <a:p>
            <a:r>
              <a:rPr lang="de-DE" sz="1600" dirty="0"/>
              <a:t>Spiegel, H.; </a:t>
            </a:r>
            <a:r>
              <a:rPr lang="de-DE" sz="1600" dirty="0" err="1"/>
              <a:t>Bennemann</a:t>
            </a:r>
            <a:r>
              <a:rPr lang="de-DE" sz="1600" dirty="0"/>
              <a:t>, D. &amp; </a:t>
            </a:r>
            <a:r>
              <a:rPr lang="de-DE" sz="1600" dirty="0" err="1"/>
              <a:t>Wennig</a:t>
            </a:r>
            <a:r>
              <a:rPr lang="de-DE" sz="1600" dirty="0"/>
              <a:t>, A. (2006). Wir verbrauchen zu viel Wasser. In: Die Grundschulzeitschrift, 42, S. 11-13 u. S. 60-63.</a:t>
            </a:r>
          </a:p>
          <a:p>
            <a:r>
              <a:rPr lang="de-DE" sz="1600" dirty="0" err="1"/>
              <a:t>Strehl</a:t>
            </a:r>
            <a:r>
              <a:rPr lang="de-DE" sz="1600" dirty="0"/>
              <a:t>, R. (1979). Grundprobleme des Sachrechnens. Herder.</a:t>
            </a:r>
          </a:p>
          <a:p>
            <a:r>
              <a:rPr lang="de-DE" sz="1600" dirty="0"/>
              <a:t>Winter, H. (2003): Sachrechnen in der Grundschule. Berlin: Cornelsen.</a:t>
            </a:r>
            <a:endParaRPr lang="de-DE" sz="1200" dirty="0"/>
          </a:p>
          <a:p>
            <a:pPr marL="0" indent="0">
              <a:buNone/>
            </a:pPr>
            <a:endParaRPr lang="de-DE" sz="1600" dirty="0"/>
          </a:p>
        </p:txBody>
      </p:sp>
    </p:spTree>
    <p:extLst>
      <p:ext uri="{BB962C8B-B14F-4D97-AF65-F5344CB8AC3E}">
        <p14:creationId xmlns:p14="http://schemas.microsoft.com/office/powerpoint/2010/main" val="5451653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4331528" y="6237312"/>
            <a:ext cx="4221027" cy="400110"/>
          </a:xfrm>
          <a:prstGeom prst="rect">
            <a:avLst/>
          </a:prstGeom>
        </p:spPr>
        <p:txBody>
          <a:bodyPr wrap="none">
            <a:spAutoFit/>
          </a:bodyPr>
          <a:lstStyle>
            <a:defPPr>
              <a:defRPr lang="de-DE"/>
            </a:defPPr>
            <a:lvl1pPr algn="l" rtl="0" fontAlgn="base">
              <a:spcBef>
                <a:spcPct val="0"/>
              </a:spcBef>
              <a:spcAft>
                <a:spcPct val="0"/>
              </a:spcAft>
              <a:defRPr sz="2400" kern="1200">
                <a:solidFill>
                  <a:schemeClr val="tx1"/>
                </a:solidFill>
                <a:latin typeface="Arial" charset="0"/>
                <a:ea typeface="MS PGothic" pitchFamily="34" charset="-128"/>
                <a:cs typeface="+mn-cs"/>
              </a:defRPr>
            </a:lvl1pPr>
            <a:lvl2pPr marL="457200" algn="l" rtl="0" fontAlgn="base">
              <a:spcBef>
                <a:spcPct val="0"/>
              </a:spcBef>
              <a:spcAft>
                <a:spcPct val="0"/>
              </a:spcAft>
              <a:defRPr sz="2400" kern="1200">
                <a:solidFill>
                  <a:schemeClr val="tx1"/>
                </a:solidFill>
                <a:latin typeface="Arial" charset="0"/>
                <a:ea typeface="MS PGothic" pitchFamily="34" charset="-128"/>
                <a:cs typeface="+mn-cs"/>
              </a:defRPr>
            </a:lvl2pPr>
            <a:lvl3pPr marL="914400" algn="l" rtl="0" fontAlgn="base">
              <a:spcBef>
                <a:spcPct val="0"/>
              </a:spcBef>
              <a:spcAft>
                <a:spcPct val="0"/>
              </a:spcAft>
              <a:defRPr sz="2400" kern="1200">
                <a:solidFill>
                  <a:schemeClr val="tx1"/>
                </a:solidFill>
                <a:latin typeface="Arial" charset="0"/>
                <a:ea typeface="MS PGothic" pitchFamily="34" charset="-128"/>
                <a:cs typeface="+mn-cs"/>
              </a:defRPr>
            </a:lvl3pPr>
            <a:lvl4pPr marL="1371600" algn="l" rtl="0" fontAlgn="base">
              <a:spcBef>
                <a:spcPct val="0"/>
              </a:spcBef>
              <a:spcAft>
                <a:spcPct val="0"/>
              </a:spcAft>
              <a:defRPr sz="2400" kern="1200">
                <a:solidFill>
                  <a:schemeClr val="tx1"/>
                </a:solidFill>
                <a:latin typeface="Arial" charset="0"/>
                <a:ea typeface="MS PGothic" pitchFamily="34" charset="-128"/>
                <a:cs typeface="+mn-cs"/>
              </a:defRPr>
            </a:lvl4pPr>
            <a:lvl5pPr marL="1828800" algn="l" rtl="0" fontAlgn="base">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a:lstStyle>
          <a:p>
            <a:pPr algn="r"/>
            <a:r>
              <a:rPr lang="de-DE" sz="1000" dirty="0">
                <a:latin typeface="Calibri" pitchFamily="34" charset="0"/>
                <a:cs typeface="Calibri" pitchFamily="34" charset="0"/>
              </a:rPr>
              <a:t>Quelle: </a:t>
            </a:r>
            <a:r>
              <a:rPr lang="de-DE" sz="1000" dirty="0" err="1">
                <a:latin typeface="Calibri" pitchFamily="34" charset="0"/>
                <a:cs typeface="Calibri" pitchFamily="34" charset="0"/>
              </a:rPr>
              <a:t>rawpixel</a:t>
            </a:r>
            <a:r>
              <a:rPr lang="de-DE" sz="1000" dirty="0">
                <a:latin typeface="Calibri" pitchFamily="34" charset="0"/>
                <a:cs typeface="Calibri" pitchFamily="34" charset="0"/>
              </a:rPr>
              <a:t>, </a:t>
            </a:r>
            <a:r>
              <a:rPr lang="de-DE" sz="1000" u="sng" dirty="0">
                <a:solidFill>
                  <a:srgbClr val="327A86"/>
                </a:solidFill>
                <a:latin typeface="Calibri" pitchFamily="34" charset="0"/>
                <a:cs typeface="Calibri" pitchFamily="34" charset="0"/>
              </a:rPr>
              <a:t>pixabay.com/en/graphic-background-sign-symbol-3625725/</a:t>
            </a:r>
            <a:br>
              <a:rPr lang="de-DE" sz="1000" u="sng" dirty="0">
                <a:solidFill>
                  <a:srgbClr val="327A86"/>
                </a:solidFill>
                <a:latin typeface="Calibri" pitchFamily="34" charset="0"/>
                <a:cs typeface="Calibri" pitchFamily="34" charset="0"/>
              </a:rPr>
            </a:br>
            <a:r>
              <a:rPr lang="de-DE" sz="1000" dirty="0">
                <a:latin typeface="Calibri" pitchFamily="34" charset="0"/>
                <a:cs typeface="Calibri" pitchFamily="34" charset="0"/>
              </a:rPr>
              <a:t>CC0-Lizenz</a:t>
            </a:r>
          </a:p>
        </p:txBody>
      </p:sp>
      <p:pic>
        <p:nvPicPr>
          <p:cNvPr id="4" name="Bild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5696" y="764704"/>
            <a:ext cx="5077168" cy="5077168"/>
          </a:xfrm>
          <a:prstGeom prst="rect">
            <a:avLst/>
          </a:prstGeom>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latin typeface="Calibri" pitchFamily="34" charset="0"/>
                <a:cs typeface="Calibri" pitchFamily="34" charset="0"/>
              </a:rPr>
              <a:t>MOODLE …</a:t>
            </a:r>
            <a:endParaRPr lang="de-DE" dirty="0"/>
          </a:p>
        </p:txBody>
      </p:sp>
      <p:sp>
        <p:nvSpPr>
          <p:cNvPr id="7" name="Rechteck 6"/>
          <p:cNvSpPr/>
          <p:nvPr/>
        </p:nvSpPr>
        <p:spPr>
          <a:xfrm>
            <a:off x="179720" y="4255253"/>
            <a:ext cx="4172937" cy="400110"/>
          </a:xfrm>
          <a:prstGeom prst="rect">
            <a:avLst/>
          </a:prstGeom>
        </p:spPr>
        <p:txBody>
          <a:bodyPr wrap="none">
            <a:spAutoFit/>
          </a:bodyPr>
          <a:lstStyle>
            <a:defPPr>
              <a:defRPr lang="de-DE"/>
            </a:defPPr>
            <a:lvl1pPr algn="l" rtl="0" fontAlgn="base">
              <a:spcBef>
                <a:spcPct val="0"/>
              </a:spcBef>
              <a:spcAft>
                <a:spcPct val="0"/>
              </a:spcAft>
              <a:defRPr sz="2400" kern="1200">
                <a:solidFill>
                  <a:schemeClr val="tx1"/>
                </a:solidFill>
                <a:latin typeface="Arial" charset="0"/>
                <a:ea typeface="MS PGothic" pitchFamily="34" charset="-128"/>
                <a:cs typeface="+mn-cs"/>
              </a:defRPr>
            </a:lvl1pPr>
            <a:lvl2pPr marL="457200" algn="l" rtl="0" fontAlgn="base">
              <a:spcBef>
                <a:spcPct val="0"/>
              </a:spcBef>
              <a:spcAft>
                <a:spcPct val="0"/>
              </a:spcAft>
              <a:defRPr sz="2400" kern="1200">
                <a:solidFill>
                  <a:schemeClr val="tx1"/>
                </a:solidFill>
                <a:latin typeface="Arial" charset="0"/>
                <a:ea typeface="MS PGothic" pitchFamily="34" charset="-128"/>
                <a:cs typeface="+mn-cs"/>
              </a:defRPr>
            </a:lvl2pPr>
            <a:lvl3pPr marL="914400" algn="l" rtl="0" fontAlgn="base">
              <a:spcBef>
                <a:spcPct val="0"/>
              </a:spcBef>
              <a:spcAft>
                <a:spcPct val="0"/>
              </a:spcAft>
              <a:defRPr sz="2400" kern="1200">
                <a:solidFill>
                  <a:schemeClr val="tx1"/>
                </a:solidFill>
                <a:latin typeface="Arial" charset="0"/>
                <a:ea typeface="MS PGothic" pitchFamily="34" charset="-128"/>
                <a:cs typeface="+mn-cs"/>
              </a:defRPr>
            </a:lvl3pPr>
            <a:lvl4pPr marL="1371600" algn="l" rtl="0" fontAlgn="base">
              <a:spcBef>
                <a:spcPct val="0"/>
              </a:spcBef>
              <a:spcAft>
                <a:spcPct val="0"/>
              </a:spcAft>
              <a:defRPr sz="2400" kern="1200">
                <a:solidFill>
                  <a:schemeClr val="tx1"/>
                </a:solidFill>
                <a:latin typeface="Arial" charset="0"/>
                <a:ea typeface="MS PGothic" pitchFamily="34" charset="-128"/>
                <a:cs typeface="+mn-cs"/>
              </a:defRPr>
            </a:lvl4pPr>
            <a:lvl5pPr marL="1828800" algn="l" rtl="0" fontAlgn="base">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a:lstStyle>
          <a:p>
            <a:pPr algn="r"/>
            <a:r>
              <a:rPr lang="de-DE" sz="1000" dirty="0">
                <a:latin typeface="Calibri" pitchFamily="34" charset="0"/>
                <a:cs typeface="Calibri" pitchFamily="34" charset="0"/>
              </a:rPr>
              <a:t>Quelle: </a:t>
            </a:r>
            <a:r>
              <a:rPr lang="de-DE" sz="1000" dirty="0" err="1">
                <a:latin typeface="Calibri" pitchFamily="34" charset="0"/>
                <a:cs typeface="Calibri" pitchFamily="34" charset="0"/>
              </a:rPr>
              <a:t>ribkhan</a:t>
            </a:r>
            <a:r>
              <a:rPr lang="de-DE" sz="1000" dirty="0">
                <a:latin typeface="Calibri" pitchFamily="34" charset="0"/>
                <a:cs typeface="Calibri" pitchFamily="34" charset="0"/>
              </a:rPr>
              <a:t>, </a:t>
            </a:r>
            <a:r>
              <a:rPr lang="de-DE" sz="1000" u="sng" dirty="0">
                <a:solidFill>
                  <a:srgbClr val="327A86"/>
                </a:solidFill>
                <a:latin typeface="Calibri" pitchFamily="34" charset="0"/>
                <a:cs typeface="Calibri" pitchFamily="34" charset="0"/>
              </a:rPr>
              <a:t>pixabay.com/en/graphic-background-sign-symbol-3625725/</a:t>
            </a:r>
            <a:br>
              <a:rPr lang="de-DE" sz="1000" u="sng" dirty="0">
                <a:solidFill>
                  <a:srgbClr val="327A86"/>
                </a:solidFill>
                <a:latin typeface="Calibri" pitchFamily="34" charset="0"/>
                <a:cs typeface="Calibri" pitchFamily="34" charset="0"/>
              </a:rPr>
            </a:br>
            <a:r>
              <a:rPr lang="de-DE" sz="1000" dirty="0">
                <a:latin typeface="Calibri" pitchFamily="34" charset="0"/>
                <a:cs typeface="Calibri" pitchFamily="34" charset="0"/>
              </a:rPr>
              <a:t>CC0-Lizenz</a:t>
            </a:r>
          </a:p>
        </p:txBody>
      </p:sp>
      <p:pic>
        <p:nvPicPr>
          <p:cNvPr id="8" name="Bild 3"/>
          <p:cNvPicPr>
            <a:picLocks noChangeAspect="1"/>
          </p:cNvPicPr>
          <p:nvPr/>
        </p:nvPicPr>
        <p:blipFill rotWithShape="1">
          <a:blip r:embed="rId3">
            <a:extLst>
              <a:ext uri="{28A0092B-C50C-407E-A947-70E740481C1C}">
                <a14:useLocalDpi xmlns:a14="http://schemas.microsoft.com/office/drawing/2010/main" val="0"/>
              </a:ext>
            </a:extLst>
          </a:blip>
          <a:srcRect r="10467"/>
          <a:stretch/>
        </p:blipFill>
        <p:spPr>
          <a:xfrm>
            <a:off x="-36512" y="1341912"/>
            <a:ext cx="4605402" cy="2880000"/>
          </a:xfrm>
          <a:prstGeom prst="rect">
            <a:avLst/>
          </a:prstGeom>
        </p:spPr>
      </p:pic>
      <p:pic>
        <p:nvPicPr>
          <p:cNvPr id="9" name="Bild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1341912"/>
            <a:ext cx="4584337" cy="2880000"/>
          </a:xfrm>
          <a:prstGeom prst="rect">
            <a:avLst/>
          </a:prstGeom>
        </p:spPr>
      </p:pic>
      <p:sp>
        <p:nvSpPr>
          <p:cNvPr id="10" name="Rechteck 9"/>
          <p:cNvSpPr/>
          <p:nvPr/>
        </p:nvSpPr>
        <p:spPr>
          <a:xfrm>
            <a:off x="4814912" y="4221912"/>
            <a:ext cx="4324400" cy="246221"/>
          </a:xfrm>
          <a:prstGeom prst="rect">
            <a:avLst/>
          </a:prstGeom>
        </p:spPr>
        <p:txBody>
          <a:bodyPr wrap="square">
            <a:spAutoFit/>
          </a:bodyPr>
          <a:lstStyle>
            <a:defPPr>
              <a:defRPr lang="de-DE"/>
            </a:defPPr>
            <a:lvl1pPr algn="l" rtl="0" fontAlgn="base">
              <a:spcBef>
                <a:spcPct val="0"/>
              </a:spcBef>
              <a:spcAft>
                <a:spcPct val="0"/>
              </a:spcAft>
              <a:defRPr sz="2400" kern="1200">
                <a:solidFill>
                  <a:schemeClr val="tx1"/>
                </a:solidFill>
                <a:latin typeface="Arial" charset="0"/>
                <a:ea typeface="MS PGothic" pitchFamily="34" charset="-128"/>
                <a:cs typeface="+mn-cs"/>
              </a:defRPr>
            </a:lvl1pPr>
            <a:lvl2pPr marL="457200" algn="l" rtl="0" fontAlgn="base">
              <a:spcBef>
                <a:spcPct val="0"/>
              </a:spcBef>
              <a:spcAft>
                <a:spcPct val="0"/>
              </a:spcAft>
              <a:defRPr sz="2400" kern="1200">
                <a:solidFill>
                  <a:schemeClr val="tx1"/>
                </a:solidFill>
                <a:latin typeface="Arial" charset="0"/>
                <a:ea typeface="MS PGothic" pitchFamily="34" charset="-128"/>
                <a:cs typeface="+mn-cs"/>
              </a:defRPr>
            </a:lvl2pPr>
            <a:lvl3pPr marL="914400" algn="l" rtl="0" fontAlgn="base">
              <a:spcBef>
                <a:spcPct val="0"/>
              </a:spcBef>
              <a:spcAft>
                <a:spcPct val="0"/>
              </a:spcAft>
              <a:defRPr sz="2400" kern="1200">
                <a:solidFill>
                  <a:schemeClr val="tx1"/>
                </a:solidFill>
                <a:latin typeface="Arial" charset="0"/>
                <a:ea typeface="MS PGothic" pitchFamily="34" charset="-128"/>
                <a:cs typeface="+mn-cs"/>
              </a:defRPr>
            </a:lvl3pPr>
            <a:lvl4pPr marL="1371600" algn="l" rtl="0" fontAlgn="base">
              <a:spcBef>
                <a:spcPct val="0"/>
              </a:spcBef>
              <a:spcAft>
                <a:spcPct val="0"/>
              </a:spcAft>
              <a:defRPr sz="2400" kern="1200">
                <a:solidFill>
                  <a:schemeClr val="tx1"/>
                </a:solidFill>
                <a:latin typeface="Arial" charset="0"/>
                <a:ea typeface="MS PGothic" pitchFamily="34" charset="-128"/>
                <a:cs typeface="+mn-cs"/>
              </a:defRPr>
            </a:lvl4pPr>
            <a:lvl5pPr marL="1828800" algn="l" rtl="0" fontAlgn="base">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a:lstStyle>
          <a:p>
            <a:pPr algn="r"/>
            <a:r>
              <a:rPr lang="de-DE" sz="1000" dirty="0">
                <a:latin typeface="Calibri" pitchFamily="34" charset="0"/>
                <a:cs typeface="Calibri" pitchFamily="34" charset="0"/>
              </a:rPr>
              <a:t>Quelle: Kay </a:t>
            </a:r>
            <a:r>
              <a:rPr lang="de-DE" sz="1000" dirty="0" err="1">
                <a:latin typeface="Calibri" pitchFamily="34" charset="0"/>
                <a:cs typeface="Calibri" pitchFamily="34" charset="0"/>
              </a:rPr>
              <a:t>Herschelmann</a:t>
            </a:r>
            <a:r>
              <a:rPr lang="de-DE" sz="1000" dirty="0">
                <a:latin typeface="Calibri" pitchFamily="34" charset="0"/>
                <a:cs typeface="Calibri" pitchFamily="34" charset="0"/>
              </a:rPr>
              <a:t> für das DZLM</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Textfeld 4"/>
          <p:cNvSpPr txBox="1">
            <a:spLocks noChangeArrowheads="1"/>
          </p:cNvSpPr>
          <p:nvPr/>
        </p:nvSpPr>
        <p:spPr bwMode="auto">
          <a:xfrm>
            <a:off x="2124075" y="1557338"/>
            <a:ext cx="184150" cy="400050"/>
          </a:xfrm>
          <a:prstGeom prst="rect">
            <a:avLst/>
          </a:prstGeom>
          <a:noFill/>
          <a:ln w="9525">
            <a:noFill/>
            <a:miter lim="800000"/>
            <a:headEnd/>
            <a:tailEnd/>
          </a:ln>
        </p:spPr>
        <p:txBody>
          <a:bodyPr wrap="none">
            <a:spAutoFit/>
          </a:bodyPr>
          <a:lstStyle/>
          <a:p>
            <a:endParaRPr lang="de-DE" sz="2000">
              <a:latin typeface="Calibri" pitchFamily="-93" charset="0"/>
            </a:endParaRPr>
          </a:p>
        </p:txBody>
      </p:sp>
      <p:sp>
        <p:nvSpPr>
          <p:cNvPr id="11" name="Textfeld 10"/>
          <p:cNvSpPr txBox="1">
            <a:spLocks noChangeArrowheads="1"/>
          </p:cNvSpPr>
          <p:nvPr/>
        </p:nvSpPr>
        <p:spPr bwMode="auto">
          <a:xfrm>
            <a:off x="899592" y="2636912"/>
            <a:ext cx="7704856" cy="646331"/>
          </a:xfrm>
          <a:prstGeom prst="rect">
            <a:avLst/>
          </a:prstGeom>
          <a:noFill/>
          <a:ln w="9525">
            <a:noFill/>
            <a:miter lim="800000"/>
            <a:headEnd/>
            <a:tailEnd/>
          </a:ln>
        </p:spPr>
        <p:txBody>
          <a:bodyPr wrap="square">
            <a:spAutoFit/>
          </a:bodyPr>
          <a:lstStyle/>
          <a:p>
            <a:r>
              <a:rPr lang="de-DE" sz="3600" b="1" dirty="0">
                <a:solidFill>
                  <a:srgbClr val="327A86"/>
                </a:solidFill>
                <a:latin typeface="Calibri" panose="020F0502020204030204" pitchFamily="34" charset="0"/>
                <a:cs typeface="Calibri" panose="020F0502020204030204" pitchFamily="34" charset="0"/>
              </a:rPr>
              <a:t>Vielen Dank für Ihre Aufmerksamkeit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left)">
                                      <p:cBhvr>
                                        <p:cTn id="7"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el 5"/>
          <p:cNvSpPr>
            <a:spLocks noGrp="1"/>
          </p:cNvSpPr>
          <p:nvPr>
            <p:ph type="title"/>
          </p:nvPr>
        </p:nvSpPr>
        <p:spPr/>
        <p:txBody>
          <a:bodyPr>
            <a:normAutofit/>
          </a:bodyPr>
          <a:lstStyle/>
          <a:p>
            <a:r>
              <a:rPr lang="de-DE" dirty="0"/>
              <a:t>Vorschlag für Zeitstruktur im Steckbrief</a:t>
            </a:r>
          </a:p>
        </p:txBody>
      </p:sp>
      <p:pic>
        <p:nvPicPr>
          <p:cNvPr id="2" name="Grafik 1">
            <a:extLst>
              <a:ext uri="{FF2B5EF4-FFF2-40B4-BE49-F238E27FC236}">
                <a16:creationId xmlns:a16="http://schemas.microsoft.com/office/drawing/2014/main" id="{F2283251-E208-4FB5-AA01-1E4E1D2959F1}"/>
              </a:ext>
            </a:extLst>
          </p:cNvPr>
          <p:cNvPicPr>
            <a:picLocks noChangeAspect="1"/>
          </p:cNvPicPr>
          <p:nvPr/>
        </p:nvPicPr>
        <p:blipFill>
          <a:blip r:embed="rId3"/>
          <a:stretch>
            <a:fillRect/>
          </a:stretch>
        </p:blipFill>
        <p:spPr>
          <a:xfrm>
            <a:off x="1007604" y="908461"/>
            <a:ext cx="7128792" cy="5578694"/>
          </a:xfrm>
          <a:prstGeom prst="rect">
            <a:avLst/>
          </a:prstGeom>
        </p:spPr>
      </p:pic>
    </p:spTree>
    <p:extLst>
      <p:ext uri="{BB962C8B-B14F-4D97-AF65-F5344CB8AC3E}">
        <p14:creationId xmlns:p14="http://schemas.microsoft.com/office/powerpoint/2010/main" val="111732072"/>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324544" y="1254692"/>
            <a:ext cx="8280920" cy="54006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rmAutofit/>
          </a:bodyPr>
          <a:lstStyle/>
          <a:p>
            <a:r>
              <a:rPr lang="en-GB" dirty="0" err="1"/>
              <a:t>Gliederung</a:t>
            </a:r>
            <a:endParaRPr lang="en-GB" dirty="0"/>
          </a:p>
        </p:txBody>
      </p:sp>
      <p:sp>
        <p:nvSpPr>
          <p:cNvPr id="9" name="Inhaltsplatzhalter 8"/>
          <p:cNvSpPr>
            <a:spLocks noGrp="1"/>
          </p:cNvSpPr>
          <p:nvPr>
            <p:ph idx="1"/>
          </p:nvPr>
        </p:nvSpPr>
        <p:spPr>
          <a:xfrm>
            <a:off x="417711" y="1268760"/>
            <a:ext cx="8424936" cy="3672408"/>
          </a:xfrm>
        </p:spPr>
        <p:txBody>
          <a:bodyPr/>
          <a:lstStyle/>
          <a:p>
            <a:pPr marL="514350" indent="-514350">
              <a:buClr>
                <a:srgbClr val="327A86"/>
              </a:buClr>
              <a:buAutoNum type="arabicPeriod"/>
            </a:pPr>
            <a:r>
              <a:rPr lang="de-DE" dirty="0">
                <a:solidFill>
                  <a:srgbClr val="327A86"/>
                </a:solidFill>
              </a:rPr>
              <a:t>Reflexion und Austausch zur Praxisphase 1</a:t>
            </a:r>
          </a:p>
          <a:p>
            <a:pPr marL="514350" indent="-514350">
              <a:buClr>
                <a:srgbClr val="327A86"/>
              </a:buClr>
              <a:buAutoNum type="arabicPeriod"/>
            </a:pPr>
            <a:r>
              <a:rPr lang="de-DE" altLang="x-none" dirty="0">
                <a:latin typeface="Calibri" pitchFamily="34" charset="0"/>
                <a:cs typeface="Calibri" pitchFamily="34" charset="0"/>
              </a:rPr>
              <a:t>Sachrechnen als Umwelterschließung: Modellieren</a:t>
            </a:r>
            <a:endParaRPr lang="de-DE" dirty="0"/>
          </a:p>
          <a:p>
            <a:pPr marL="514350" indent="-514350">
              <a:buClr>
                <a:srgbClr val="327A86"/>
              </a:buClr>
              <a:buAutoNum type="arabicPeriod"/>
            </a:pPr>
            <a:r>
              <a:rPr lang="de-DE" dirty="0"/>
              <a:t>Vorbereitung Praxisphase 2</a:t>
            </a:r>
          </a:p>
        </p:txBody>
      </p:sp>
    </p:spTree>
    <p:extLst>
      <p:ext uri="{BB962C8B-B14F-4D97-AF65-F5344CB8AC3E}">
        <p14:creationId xmlns:p14="http://schemas.microsoft.com/office/powerpoint/2010/main" val="2980080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de-DE" dirty="0"/>
              <a:t>Anmerkungen</a:t>
            </a:r>
          </a:p>
        </p:txBody>
      </p:sp>
      <p:sp>
        <p:nvSpPr>
          <p:cNvPr id="6" name="Textfeld 5"/>
          <p:cNvSpPr txBox="1"/>
          <p:nvPr/>
        </p:nvSpPr>
        <p:spPr>
          <a:xfrm>
            <a:off x="324000" y="1124744"/>
            <a:ext cx="8352928" cy="5740033"/>
          </a:xfrm>
          <a:prstGeom prst="rect">
            <a:avLst/>
          </a:prstGeom>
          <a:noFill/>
        </p:spPr>
        <p:txBody>
          <a:bodyPr wrap="square" rtlCol="0">
            <a:spAutoFit/>
          </a:bodyPr>
          <a:lstStyle/>
          <a:p>
            <a:pPr algn="just">
              <a:spcAft>
                <a:spcPts val="600"/>
              </a:spcAft>
            </a:pPr>
            <a:r>
              <a:rPr lang="de-DE" sz="1800" b="1" dirty="0">
                <a:latin typeface="Calibri" panose="020F0502020204030204" pitchFamily="34" charset="0"/>
              </a:rPr>
              <a:t>Reflexion der Praxisphase  1</a:t>
            </a:r>
            <a:endParaRPr lang="de-DE" sz="1800" dirty="0">
              <a:latin typeface="Calibri" pitchFamily="34" charset="0"/>
              <a:cs typeface="Calibri" pitchFamily="34" charset="0"/>
            </a:endParaRPr>
          </a:p>
          <a:p>
            <a:pPr algn="just">
              <a:spcAft>
                <a:spcPts val="600"/>
              </a:spcAft>
            </a:pPr>
            <a:r>
              <a:rPr lang="de-DE" sz="1800" dirty="0">
                <a:latin typeface="Calibri" pitchFamily="34" charset="0"/>
                <a:cs typeface="Calibri" pitchFamily="34" charset="0"/>
              </a:rPr>
              <a:t>Zunächst stehen Arbeitszusammenhänge an den Schulen im Mittelpunkt. Es werden Gelingensbedingungen und Hemmnisse für </a:t>
            </a:r>
            <a:r>
              <a:rPr lang="de-DE" sz="1800" i="1" dirty="0" err="1">
                <a:latin typeface="Calibri" pitchFamily="34" charset="0"/>
                <a:cs typeface="Calibri" pitchFamily="34" charset="0"/>
              </a:rPr>
              <a:t>Lehrendenkooperation</a:t>
            </a:r>
            <a:r>
              <a:rPr lang="de-DE" sz="1800" i="1" dirty="0">
                <a:latin typeface="Calibri" pitchFamily="34" charset="0"/>
                <a:cs typeface="Calibri" pitchFamily="34" charset="0"/>
              </a:rPr>
              <a:t> </a:t>
            </a:r>
            <a:r>
              <a:rPr lang="de-DE" sz="1800" dirty="0">
                <a:latin typeface="Calibri" pitchFamily="34" charset="0"/>
                <a:cs typeface="Calibri" pitchFamily="34" charset="0"/>
              </a:rPr>
              <a:t>herausgestellt. </a:t>
            </a:r>
          </a:p>
          <a:p>
            <a:pPr algn="just">
              <a:spcAft>
                <a:spcPts val="600"/>
              </a:spcAft>
            </a:pPr>
            <a:r>
              <a:rPr lang="de-DE" sz="1800" dirty="0">
                <a:latin typeface="Calibri" pitchFamily="34" charset="0"/>
                <a:cs typeface="Calibri" pitchFamily="34" charset="0"/>
              </a:rPr>
              <a:t>Merkmale erfolgreich erlebter </a:t>
            </a:r>
            <a:r>
              <a:rPr lang="de-DE" sz="1800" dirty="0" err="1">
                <a:latin typeface="Calibri" pitchFamily="34" charset="0"/>
                <a:cs typeface="Calibri" pitchFamily="34" charset="0"/>
              </a:rPr>
              <a:t>Lehrendenkooperation</a:t>
            </a:r>
            <a:r>
              <a:rPr lang="de-DE" sz="1800" dirty="0">
                <a:latin typeface="Calibri" pitchFamily="34" charset="0"/>
                <a:cs typeface="Calibri" pitchFamily="34" charset="0"/>
              </a:rPr>
              <a:t> werden festgehalten. Sie sind Ausgangspunkt, um sich am Ende der Fortbildung über Wege zur bzw. über eine weitere qualitative Ausgestaltung der Zusammenarbeit von Lehrpersonen zu verständigen.</a:t>
            </a:r>
          </a:p>
          <a:p>
            <a:pPr algn="just">
              <a:spcAft>
                <a:spcPts val="600"/>
              </a:spcAft>
            </a:pPr>
            <a:r>
              <a:rPr lang="de-DE" sz="1800" dirty="0">
                <a:latin typeface="Calibri" pitchFamily="34" charset="0"/>
                <a:cs typeface="Calibri" pitchFamily="34" charset="0"/>
              </a:rPr>
              <a:t>Im zweiten Teil erfolgt eine </a:t>
            </a:r>
            <a:r>
              <a:rPr lang="de-DE" sz="1800" i="1" dirty="0">
                <a:latin typeface="Calibri" pitchFamily="34" charset="0"/>
                <a:cs typeface="Calibri" pitchFamily="34" charset="0"/>
              </a:rPr>
              <a:t>fachinhaltliche und fachdidaktische Reflexion</a:t>
            </a:r>
            <a:r>
              <a:rPr lang="de-DE" sz="1800" dirty="0">
                <a:latin typeface="Calibri" pitchFamily="34" charset="0"/>
                <a:cs typeface="Calibri" pitchFamily="34" charset="0"/>
              </a:rPr>
              <a:t> der Beiträge der Unterrichtserprobungen (Einsatz von Sachaufgaben). Der Erfahrungsaustausch in Jahrgangsstufen wird von den Lehrkräften sehr geschätzt. Im Plenum werden dann wesentliche Diskussionsschwerpunkte zusammengetragen:</a:t>
            </a:r>
          </a:p>
          <a:p>
            <a:pPr marL="800100" lvl="1" indent="-342900">
              <a:buFont typeface="+mj-lt"/>
              <a:buAutoNum type="arabicPeriod"/>
            </a:pPr>
            <a:r>
              <a:rPr lang="de-DE" sz="1800" dirty="0">
                <a:latin typeface="Calibri" pitchFamily="34" charset="0"/>
                <a:cs typeface="Calibri" pitchFamily="34" charset="0"/>
              </a:rPr>
              <a:t>Welche Schwierigkeiten hatten die Schülerinnen und Schüler beim Lösen der (offenen) Sachaufgaben?</a:t>
            </a:r>
          </a:p>
          <a:p>
            <a:pPr marL="800100" lvl="1" indent="-342900">
              <a:buFont typeface="+mj-lt"/>
              <a:buAutoNum type="arabicPeriod"/>
            </a:pPr>
            <a:r>
              <a:rPr lang="de-DE" sz="1800" dirty="0">
                <a:latin typeface="Calibri" pitchFamily="34" charset="0"/>
                <a:cs typeface="Calibri" pitchFamily="34" charset="0"/>
              </a:rPr>
              <a:t>Welche Unterstützungs- und Differenzierungsmaßnahmen könnten zusätzlich angeboten werden?</a:t>
            </a:r>
          </a:p>
          <a:p>
            <a:pPr marL="800100" lvl="1" indent="-342900">
              <a:buFont typeface="+mj-lt"/>
              <a:buAutoNum type="arabicPeriod"/>
            </a:pPr>
            <a:r>
              <a:rPr lang="de-DE" sz="1800" dirty="0">
                <a:latin typeface="Calibri" pitchFamily="34" charset="0"/>
                <a:cs typeface="Calibri" pitchFamily="34" charset="0"/>
              </a:rPr>
              <a:t>Welche der Funktionen finden im eigenen Mathematikunterricht Beachtung? Welche sind unterrepräsentiert?</a:t>
            </a:r>
          </a:p>
          <a:p>
            <a:pPr>
              <a:spcAft>
                <a:spcPts val="600"/>
              </a:spcAft>
            </a:pPr>
            <a:endParaRPr lang="de-DE" sz="1800" dirty="0">
              <a:latin typeface="Calibri" pitchFamily="34" charset="0"/>
              <a:cs typeface="Calibri" pitchFamily="34" charset="0"/>
            </a:endParaRPr>
          </a:p>
          <a:p>
            <a:pPr>
              <a:spcAft>
                <a:spcPts val="600"/>
              </a:spcAft>
            </a:pPr>
            <a:endParaRPr lang="de-DE" sz="1800" dirty="0">
              <a:latin typeface="Calibri" pitchFamily="34" charset="0"/>
              <a:cs typeface="Calibri" pitchFamily="34" charset="0"/>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de-DE" dirty="0"/>
              <a:t>Anmerkungen</a:t>
            </a:r>
          </a:p>
        </p:txBody>
      </p:sp>
      <p:sp>
        <p:nvSpPr>
          <p:cNvPr id="7" name="Textfeld 6"/>
          <p:cNvSpPr txBox="1"/>
          <p:nvPr/>
        </p:nvSpPr>
        <p:spPr>
          <a:xfrm>
            <a:off x="323528" y="1124744"/>
            <a:ext cx="7980646" cy="707886"/>
          </a:xfrm>
          <a:prstGeom prst="rect">
            <a:avLst/>
          </a:prstGeom>
          <a:noFill/>
        </p:spPr>
        <p:txBody>
          <a:bodyPr wrap="none" rtlCol="0">
            <a:spAutoFit/>
          </a:bodyPr>
          <a:lstStyle/>
          <a:p>
            <a:pPr algn="just"/>
            <a:r>
              <a:rPr lang="de-DE" sz="2000" b="1" dirty="0">
                <a:latin typeface="Calibri" panose="020F0502020204030204" pitchFamily="34" charset="0"/>
              </a:rPr>
              <a:t>Die Reflexionsphase gibt den Fortbildenden einen Einblick in die Ebenen, </a:t>
            </a:r>
          </a:p>
          <a:p>
            <a:pPr algn="just"/>
            <a:r>
              <a:rPr lang="de-DE" sz="2000" b="1" dirty="0">
                <a:latin typeface="Calibri" panose="020F0502020204030204" pitchFamily="34" charset="0"/>
              </a:rPr>
              <a:t>in denen sie Impulse für das Lernen der Teilnehmenden geben</a:t>
            </a:r>
          </a:p>
        </p:txBody>
      </p:sp>
      <p:sp>
        <p:nvSpPr>
          <p:cNvPr id="2" name="Textfeld 1"/>
          <p:cNvSpPr txBox="1"/>
          <p:nvPr/>
        </p:nvSpPr>
        <p:spPr>
          <a:xfrm>
            <a:off x="971600" y="2276872"/>
            <a:ext cx="7619950" cy="4154984"/>
          </a:xfrm>
          <a:prstGeom prst="rect">
            <a:avLst/>
          </a:prstGeom>
          <a:noFill/>
        </p:spPr>
        <p:txBody>
          <a:bodyPr wrap="square" rtlCol="0">
            <a:spAutoFit/>
          </a:bodyPr>
          <a:lstStyle/>
          <a:p>
            <a:r>
              <a:rPr lang="de-DE" sz="2000" b="1" dirty="0">
                <a:latin typeface="Calibri" panose="020F0502020204030204" pitchFamily="34" charset="0"/>
              </a:rPr>
              <a:t>Wirksamkeit auf unterschiedlichen Lernebenen </a:t>
            </a:r>
          </a:p>
          <a:p>
            <a:r>
              <a:rPr lang="de-DE" sz="1400" dirty="0">
                <a:latin typeface="Calibri" panose="020F0502020204030204" pitchFamily="34" charset="0"/>
              </a:rPr>
              <a:t>(vgl. </a:t>
            </a:r>
            <a:r>
              <a:rPr lang="de-DE" sz="1400" dirty="0" err="1">
                <a:latin typeface="Calibri" panose="020F0502020204030204" pitchFamily="34" charset="0"/>
              </a:rPr>
              <a:t>Lipowsky</a:t>
            </a:r>
            <a:r>
              <a:rPr lang="de-DE" sz="1400" dirty="0">
                <a:latin typeface="Calibri" panose="020F0502020204030204" pitchFamily="34" charset="0"/>
              </a:rPr>
              <a:t> &amp; </a:t>
            </a:r>
            <a:r>
              <a:rPr lang="de-DE" sz="1400" dirty="0" err="1">
                <a:latin typeface="Calibri" panose="020F0502020204030204" pitchFamily="34" charset="0"/>
              </a:rPr>
              <a:t>Rzejak</a:t>
            </a:r>
            <a:r>
              <a:rPr lang="de-DE" sz="1400" dirty="0">
                <a:latin typeface="Calibri" panose="020F0502020204030204" pitchFamily="34" charset="0"/>
              </a:rPr>
              <a:t> 2012)</a:t>
            </a:r>
          </a:p>
          <a:p>
            <a:endParaRPr lang="de-DE" sz="1400" dirty="0">
              <a:latin typeface="Calibri" panose="020F0502020204030204" pitchFamily="34" charset="0"/>
            </a:endParaRPr>
          </a:p>
          <a:p>
            <a:pPr lvl="1"/>
            <a:r>
              <a:rPr lang="de-DE" sz="1800" b="1" dirty="0">
                <a:latin typeface="Calibri" panose="020F0502020204030204" pitchFamily="34" charset="0"/>
              </a:rPr>
              <a:t>Ebene 1: </a:t>
            </a:r>
            <a:r>
              <a:rPr lang="de-DE" sz="1800" dirty="0">
                <a:latin typeface="Calibri" panose="020F0502020204030204" pitchFamily="34" charset="0"/>
              </a:rPr>
              <a:t>Die unmittelbare Reaktion der teilnehmenden Lehrkräfte (Meinungsbildung)</a:t>
            </a:r>
          </a:p>
          <a:p>
            <a:endParaRPr lang="de-DE" sz="1800" dirty="0">
              <a:latin typeface="Calibri" panose="020F0502020204030204" pitchFamily="34" charset="0"/>
            </a:endParaRPr>
          </a:p>
          <a:p>
            <a:pPr lvl="1"/>
            <a:r>
              <a:rPr lang="de-DE" sz="1800" b="1" dirty="0">
                <a:latin typeface="Calibri" panose="020F0502020204030204" pitchFamily="34" charset="0"/>
              </a:rPr>
              <a:t>Ebene 2:</a:t>
            </a:r>
            <a:r>
              <a:rPr lang="de-DE" sz="1800" dirty="0">
                <a:latin typeface="Calibri" panose="020F0502020204030204" pitchFamily="34" charset="0"/>
              </a:rPr>
              <a:t> Erweiterung von Wissen, Weiterentwicklung von Überzeugungen, Veränderung der Motivation der Lehrkräfte</a:t>
            </a:r>
          </a:p>
          <a:p>
            <a:endParaRPr lang="de-DE" sz="1800" b="1" dirty="0">
              <a:latin typeface="Calibri" panose="020F0502020204030204" pitchFamily="34" charset="0"/>
            </a:endParaRPr>
          </a:p>
          <a:p>
            <a:pPr lvl="1"/>
            <a:r>
              <a:rPr lang="de-DE" sz="1800" b="1" dirty="0">
                <a:latin typeface="Calibri" panose="020F0502020204030204" pitchFamily="34" charset="0"/>
              </a:rPr>
              <a:t>Ebene 3: </a:t>
            </a:r>
            <a:r>
              <a:rPr lang="de-DE" sz="1800" dirty="0">
                <a:latin typeface="Calibri" panose="020F0502020204030204" pitchFamily="34" charset="0"/>
              </a:rPr>
              <a:t>Erweiterung/Veränderung des unterrichtlichen Handels der Lehrkräfte                  Verbesserung von Unterrichtsqualität</a:t>
            </a:r>
          </a:p>
          <a:p>
            <a:endParaRPr lang="de-DE" sz="1800" dirty="0">
              <a:latin typeface="Calibri" panose="020F0502020204030204" pitchFamily="34" charset="0"/>
            </a:endParaRPr>
          </a:p>
          <a:p>
            <a:pPr lvl="1"/>
            <a:r>
              <a:rPr lang="de-DE" sz="1800" b="1" dirty="0">
                <a:latin typeface="Calibri" panose="020F0502020204030204" pitchFamily="34" charset="0"/>
              </a:rPr>
              <a:t>Ebene 4: </a:t>
            </a:r>
            <a:r>
              <a:rPr lang="de-DE" sz="1800" dirty="0">
                <a:latin typeface="Calibri" panose="020F0502020204030204" pitchFamily="34" charset="0"/>
              </a:rPr>
              <a:t>Die Entwicklung der Lernenden (Leistung, Motivation, Überzeugungen, u. a.)</a:t>
            </a:r>
          </a:p>
          <a:p>
            <a:endParaRPr lang="de-DE" sz="1800" dirty="0">
              <a:latin typeface="Calibri" panose="020F0502020204030204" pitchFamily="34" charset="0"/>
            </a:endParaRPr>
          </a:p>
        </p:txBody>
      </p:sp>
      <p:sp>
        <p:nvSpPr>
          <p:cNvPr id="3" name="Pfeil nach rechts 2"/>
          <p:cNvSpPr/>
          <p:nvPr/>
        </p:nvSpPr>
        <p:spPr bwMode="auto">
          <a:xfrm>
            <a:off x="2699792" y="5032600"/>
            <a:ext cx="576064" cy="124592"/>
          </a:xfrm>
          <a:prstGeom prst="rightArrow">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nhaltsplatzhalter 4" descr="Tandem 2.bmp"/>
          <p:cNvPicPr>
            <a:picLocks noChangeAspect="1"/>
          </p:cNvPicPr>
          <p:nvPr/>
        </p:nvPicPr>
        <p:blipFill>
          <a:blip r:embed="rId3"/>
          <a:srcRect/>
          <a:stretch>
            <a:fillRect/>
          </a:stretch>
        </p:blipFill>
        <p:spPr bwMode="auto">
          <a:xfrm>
            <a:off x="467544" y="2276872"/>
            <a:ext cx="7314698" cy="4291552"/>
          </a:xfrm>
          <a:prstGeom prst="rect">
            <a:avLst/>
          </a:prstGeom>
          <a:noFill/>
          <a:ln w="9525">
            <a:noFill/>
            <a:miter lim="800000"/>
            <a:headEnd/>
            <a:tailEnd/>
          </a:ln>
        </p:spPr>
      </p:pic>
      <p:sp>
        <p:nvSpPr>
          <p:cNvPr id="5" name="Rectangle 3"/>
          <p:cNvSpPr>
            <a:spLocks noGrp="1" noChangeArrowheads="1"/>
          </p:cNvSpPr>
          <p:nvPr>
            <p:ph idx="1"/>
          </p:nvPr>
        </p:nvSpPr>
        <p:spPr>
          <a:xfrm>
            <a:off x="323528" y="1124744"/>
            <a:ext cx="8640960" cy="5400600"/>
          </a:xfrm>
        </p:spPr>
        <p:txBody>
          <a:bodyPr/>
          <a:lstStyle/>
          <a:p>
            <a:pPr>
              <a:spcBef>
                <a:spcPct val="0"/>
              </a:spcBef>
              <a:spcAft>
                <a:spcPct val="0"/>
              </a:spcAft>
              <a:buFont typeface="Wingdings" pitchFamily="2" charset="2"/>
              <a:buNone/>
            </a:pPr>
            <a:r>
              <a:rPr lang="de-DE" altLang="de-DE" sz="1800" dirty="0">
                <a:latin typeface="Calibri" pitchFamily="34" charset="0"/>
                <a:cs typeface="Calibri" pitchFamily="34" charset="0"/>
              </a:rPr>
              <a:t>Vorbereitung, Durchführung, Reflexion einer Unterrichtsstunde</a:t>
            </a:r>
          </a:p>
          <a:p>
            <a:pPr>
              <a:spcBef>
                <a:spcPct val="0"/>
              </a:spcBef>
              <a:spcAft>
                <a:spcPct val="0"/>
              </a:spcAft>
              <a:buFont typeface="Wingdings" pitchFamily="2" charset="2"/>
              <a:buNone/>
            </a:pPr>
            <a:r>
              <a:rPr lang="de-DE" altLang="de-DE" sz="1800" i="1" dirty="0">
                <a:latin typeface="Calibri" pitchFamily="34" charset="0"/>
                <a:cs typeface="Calibri" pitchFamily="34" charset="0"/>
              </a:rPr>
              <a:t>	</a:t>
            </a:r>
          </a:p>
          <a:p>
            <a:pPr lvl="1">
              <a:spcBef>
                <a:spcPct val="0"/>
              </a:spcBef>
              <a:spcAft>
                <a:spcPct val="0"/>
              </a:spcAft>
              <a:buFont typeface="Wingdings" pitchFamily="2" charset="2"/>
              <a:buNone/>
            </a:pPr>
            <a:r>
              <a:rPr lang="de-DE" altLang="de-DE" sz="1600" i="1" dirty="0">
                <a:solidFill>
                  <a:srgbClr val="327A86"/>
                </a:solidFill>
                <a:latin typeface="Calibri" pitchFamily="34" charset="0"/>
                <a:cs typeface="Calibri" pitchFamily="34" charset="0"/>
              </a:rPr>
              <a:t>Arbeit im Tandem</a:t>
            </a:r>
          </a:p>
          <a:p>
            <a:pPr lvl="1">
              <a:spcBef>
                <a:spcPct val="0"/>
              </a:spcBef>
              <a:spcAft>
                <a:spcPct val="0"/>
              </a:spcAft>
              <a:buFont typeface="Wingdings" pitchFamily="2" charset="2"/>
              <a:buNone/>
            </a:pPr>
            <a:r>
              <a:rPr lang="de-DE" altLang="de-DE" sz="1600" i="1" dirty="0">
                <a:solidFill>
                  <a:srgbClr val="327A86"/>
                </a:solidFill>
                <a:latin typeface="Calibri" pitchFamily="34" charset="0"/>
                <a:cs typeface="Calibri" pitchFamily="34" charset="0"/>
              </a:rPr>
              <a:t>Kollegiale Hospitation</a:t>
            </a:r>
          </a:p>
          <a:p>
            <a:pPr lvl="1">
              <a:spcBef>
                <a:spcPct val="0"/>
              </a:spcBef>
              <a:spcAft>
                <a:spcPct val="0"/>
              </a:spcAft>
              <a:buFont typeface="Wingdings" pitchFamily="2" charset="2"/>
              <a:buNone/>
            </a:pPr>
            <a:r>
              <a:rPr lang="de-DE" altLang="de-DE" sz="1600" i="1" dirty="0">
                <a:solidFill>
                  <a:srgbClr val="327A86"/>
                </a:solidFill>
                <a:latin typeface="Calibri" pitchFamily="34" charset="0"/>
                <a:cs typeface="Calibri" pitchFamily="34" charset="0"/>
              </a:rPr>
              <a:t>Sicherung der Ergebnisse</a:t>
            </a:r>
          </a:p>
          <a:p>
            <a:pPr>
              <a:spcBef>
                <a:spcPct val="0"/>
              </a:spcBef>
              <a:spcAft>
                <a:spcPct val="0"/>
              </a:spcAft>
              <a:buFont typeface="Wingdings" pitchFamily="2" charset="2"/>
              <a:buNone/>
            </a:pPr>
            <a:r>
              <a:rPr lang="de-DE" altLang="de-DE" sz="2000" i="1" dirty="0">
                <a:latin typeface="Calibri" pitchFamily="34" charset="0"/>
                <a:cs typeface="Calibri" pitchFamily="34" charset="0"/>
              </a:rPr>
              <a:t>					</a:t>
            </a:r>
            <a:endParaRPr lang="de-DE" altLang="de-DE" sz="2000" b="1" i="1" dirty="0">
              <a:latin typeface="Calibri" pitchFamily="34" charset="0"/>
              <a:cs typeface="Calibri" pitchFamily="34" charset="0"/>
            </a:endParaRPr>
          </a:p>
          <a:p>
            <a:pPr>
              <a:spcBef>
                <a:spcPct val="0"/>
              </a:spcBef>
              <a:spcAft>
                <a:spcPct val="0"/>
              </a:spcAft>
              <a:buFont typeface="Wingdings" pitchFamily="2" charset="2"/>
              <a:buNone/>
            </a:pPr>
            <a:endParaRPr lang="de-DE" altLang="de-DE" sz="2000" i="1" dirty="0">
              <a:latin typeface="Calibri" pitchFamily="34" charset="0"/>
              <a:cs typeface="Calibri" pitchFamily="34" charset="0"/>
            </a:endParaRPr>
          </a:p>
        </p:txBody>
      </p:sp>
      <p:sp>
        <p:nvSpPr>
          <p:cNvPr id="2" name="Titel 1"/>
          <p:cNvSpPr>
            <a:spLocks noGrp="1"/>
          </p:cNvSpPr>
          <p:nvPr>
            <p:ph type="title"/>
          </p:nvPr>
        </p:nvSpPr>
        <p:spPr/>
        <p:txBody>
          <a:bodyPr>
            <a:normAutofit/>
          </a:bodyPr>
          <a:lstStyle/>
          <a:p>
            <a:pPr lvl="0"/>
            <a:r>
              <a:rPr lang="de-DE" dirty="0">
                <a:latin typeface="Calibri" pitchFamily="34" charset="0"/>
              </a:rPr>
              <a:t>Reflexion der Praxisphase – unterrichtspraktisch</a:t>
            </a:r>
            <a:endParaRPr lang="de-DE" dirty="0"/>
          </a:p>
        </p:txBody>
      </p:sp>
      <p:sp>
        <p:nvSpPr>
          <p:cNvPr id="7" name="Rechteck 6"/>
          <p:cNvSpPr/>
          <p:nvPr/>
        </p:nvSpPr>
        <p:spPr>
          <a:xfrm>
            <a:off x="5508104" y="1700808"/>
            <a:ext cx="3466590" cy="369332"/>
          </a:xfrm>
          <a:prstGeom prst="rect">
            <a:avLst/>
          </a:prstGeom>
        </p:spPr>
        <p:txBody>
          <a:bodyPr wrap="none">
            <a:spAutoFit/>
          </a:bodyPr>
          <a:lstStyle/>
          <a:p>
            <a:r>
              <a:rPr lang="de-DE" altLang="de-DE" sz="1800" b="1" i="1" dirty="0">
                <a:latin typeface="Calibri" pitchFamily="34" charset="0"/>
                <a:cs typeface="Calibri" pitchFamily="34" charset="0"/>
              </a:rPr>
              <a:t>Nur kurz und noch nicht inhaltlich!</a:t>
            </a:r>
            <a:endParaRPr lang="de-DE" sz="1800" dirty="0"/>
          </a:p>
        </p:txBody>
      </p:sp>
      <p:sp>
        <p:nvSpPr>
          <p:cNvPr id="8" name="Textfeld 7"/>
          <p:cNvSpPr txBox="1"/>
          <p:nvPr/>
        </p:nvSpPr>
        <p:spPr>
          <a:xfrm>
            <a:off x="7020272" y="6453336"/>
            <a:ext cx="1991251" cy="246221"/>
          </a:xfrm>
          <a:prstGeom prst="rect">
            <a:avLst/>
          </a:prstGeom>
          <a:noFill/>
        </p:spPr>
        <p:txBody>
          <a:bodyPr wrap="none" rtlCol="0">
            <a:spAutoFit/>
          </a:bodyPr>
          <a:lstStyle/>
          <a:p>
            <a:r>
              <a:rPr lang="de-DE" sz="1000" dirty="0">
                <a:latin typeface="Calibri" panose="020F0502020204030204" pitchFamily="34" charset="0"/>
              </a:rPr>
              <a:t>Grafiken: Elke </a:t>
            </a:r>
            <a:r>
              <a:rPr lang="de-DE" sz="1000" dirty="0" err="1">
                <a:latin typeface="Calibri" panose="020F0502020204030204" pitchFamily="34" charset="0"/>
              </a:rPr>
              <a:t>Binner</a:t>
            </a:r>
            <a:r>
              <a:rPr lang="de-DE" sz="1000" dirty="0">
                <a:latin typeface="Calibri" panose="020F0502020204030204" pitchFamily="34" charset="0"/>
              </a:rPr>
              <a:t> für das DZLM</a:t>
            </a:r>
          </a:p>
        </p:txBody>
      </p:sp>
    </p:spTree>
  </p:cSld>
  <p:clrMapOvr>
    <a:masterClrMapping/>
  </p:clrMapOvr>
</p:sld>
</file>

<file path=ppt/theme/theme1.xml><?xml version="1.0" encoding="utf-8"?>
<a:theme xmlns:a="http://schemas.openxmlformats.org/drawingml/2006/main" name="Folien_DZLM_122016">
  <a:themeElements>
    <a:clrScheme name="Benutzerdefiniert 2">
      <a:dk1>
        <a:sysClr val="windowText" lastClr="000000"/>
      </a:dk1>
      <a:lt1>
        <a:sysClr val="window" lastClr="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327A86"/>
      </a:hlink>
      <a:folHlink>
        <a:srgbClr val="327A86"/>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marL="342900" indent="-342900">
          <a:spcBef>
            <a:spcPts val="400"/>
          </a:spcBef>
          <a:defRPr sz="1800" dirty="0">
            <a:latin typeface="Calibri"/>
            <a:cs typeface="Calibri"/>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2.xml><?xml version="1.0" encoding="utf-8"?>
<a:theme xmlns:a="http://schemas.openxmlformats.org/drawingml/2006/main" name="FortbildnerFolien">
  <a:themeElements>
    <a:clrScheme name="Benutzerdefiniert ">
      <a:dk1>
        <a:sysClr val="windowText" lastClr="000000"/>
      </a:dk1>
      <a:lt1>
        <a:sysClr val="window" lastClr="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327A86"/>
      </a:hlink>
      <a:folHlink>
        <a:srgbClr val="327A80"/>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a:defRPr sz="2000" dirty="0">
            <a:latin typeface="Calibri" panose="020F0502020204030204" pitchFamily="34" charset="0"/>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Folien_DZLM_122016_0</Template>
  <TotalTime>0</TotalTime>
  <Words>3864</Words>
  <Application>Microsoft Macintosh PowerPoint</Application>
  <PresentationFormat>Bildschirmpräsentation (4:3)</PresentationFormat>
  <Paragraphs>473</Paragraphs>
  <Slides>44</Slides>
  <Notes>40</Notes>
  <HiddenSlides>14</HiddenSlides>
  <MMClips>0</MMClips>
  <ScaleCrop>false</ScaleCrop>
  <HeadingPairs>
    <vt:vector size="6" baseType="variant">
      <vt:variant>
        <vt:lpstr>Verwendete Schriftarten</vt:lpstr>
      </vt:variant>
      <vt:variant>
        <vt:i4>8</vt:i4>
      </vt:variant>
      <vt:variant>
        <vt:lpstr>Design</vt:lpstr>
      </vt:variant>
      <vt:variant>
        <vt:i4>2</vt:i4>
      </vt:variant>
      <vt:variant>
        <vt:lpstr>Folientitel</vt:lpstr>
      </vt:variant>
      <vt:variant>
        <vt:i4>44</vt:i4>
      </vt:variant>
    </vt:vector>
  </HeadingPairs>
  <TitlesOfParts>
    <vt:vector size="54" baseType="lpstr">
      <vt:lpstr>MS PGothic</vt:lpstr>
      <vt:lpstr>MS PGothic</vt:lpstr>
      <vt:lpstr>Arial</vt:lpstr>
      <vt:lpstr>Calibri</vt:lpstr>
      <vt:lpstr>Calibri Normal</vt:lpstr>
      <vt:lpstr>Times New Roman</vt:lpstr>
      <vt:lpstr>Verdana</vt:lpstr>
      <vt:lpstr>Wingdings</vt:lpstr>
      <vt:lpstr>Folien_DZLM_122016</vt:lpstr>
      <vt:lpstr>FortbildnerFolien</vt:lpstr>
      <vt:lpstr>Sachrechnen GS Baustein 2 | Zum Ablauf und zur Begleitung von Modellierungsprozessen</vt:lpstr>
      <vt:lpstr>Hinweise zu den Lizenzbedingungen</vt:lpstr>
      <vt:lpstr>Zum Umgang mit den Folien</vt:lpstr>
      <vt:lpstr>Überblick über alle vier Bausteine im Modul</vt:lpstr>
      <vt:lpstr>Vorschlag für Zeitstruktur im Steckbrief</vt:lpstr>
      <vt:lpstr>Gliederung</vt:lpstr>
      <vt:lpstr>Anmerkungen</vt:lpstr>
      <vt:lpstr>Anmerkungen</vt:lpstr>
      <vt:lpstr>Reflexion der Praxisphase – unterrichtspraktisch</vt:lpstr>
      <vt:lpstr>Reflexion der Praxisphase – unterrichtspraktisch</vt:lpstr>
      <vt:lpstr>Reflexion der Praxisphase – unterrichtspraktisch</vt:lpstr>
      <vt:lpstr>Praxisphase – fachlicher/fachdidaktischer Auftrag </vt:lpstr>
      <vt:lpstr>Gliederung</vt:lpstr>
      <vt:lpstr>Anmerkungen</vt:lpstr>
      <vt:lpstr>PowerPoint-Präsentation</vt:lpstr>
      <vt:lpstr>Sachrechnen als Lernziel</vt:lpstr>
      <vt:lpstr>Sachrechnen als Umwelterschließung: Modellieren</vt:lpstr>
      <vt:lpstr>Was versteht man unter einem Modellierungsprozess?</vt:lpstr>
      <vt:lpstr>Anmerkungen</vt:lpstr>
      <vt:lpstr> Auftrag </vt:lpstr>
      <vt:lpstr>PowerPoint-Präsentation</vt:lpstr>
      <vt:lpstr>PowerPoint-Präsentation</vt:lpstr>
      <vt:lpstr>PowerPoint-Präsentation</vt:lpstr>
      <vt:lpstr>PowerPoint-Präsentation</vt:lpstr>
      <vt:lpstr>PowerPoint-Präsentation</vt:lpstr>
      <vt:lpstr>PowerPoint-Präsentation</vt:lpstr>
      <vt:lpstr>Anmerkungen</vt:lpstr>
      <vt:lpstr>Anmerkungen</vt:lpstr>
      <vt:lpstr>Lösungswege von Kindern</vt:lpstr>
      <vt:lpstr>Lösungswege von Kindern</vt:lpstr>
      <vt:lpstr>Lösungswege von Kindern</vt:lpstr>
      <vt:lpstr>Gliederung</vt:lpstr>
      <vt:lpstr>Anmerkungen</vt:lpstr>
      <vt:lpstr> Praxisphase – fachlicher/fachdidaktischer Auftrag  </vt:lpstr>
      <vt:lpstr>Zusammenarbeit mit anderen Mathematiklehrenden  ausgestalten</vt:lpstr>
      <vt:lpstr>Was ist eine Professionelle Lerngemeinschaft? </vt:lpstr>
      <vt:lpstr>Wie arbeitet eine Professionelle Lerngemeinschaft?</vt:lpstr>
      <vt:lpstr>Warum Professionelle Lerngemeinschaften?</vt:lpstr>
      <vt:lpstr>Zum Nachlesen … Anregungen</vt:lpstr>
      <vt:lpstr>Zum Nachlesen … Anregungen</vt:lpstr>
      <vt:lpstr>Zum Nachlesen … Anregungen</vt:lpstr>
      <vt:lpstr>PowerPoint-Präsentation</vt:lpstr>
      <vt:lpstr>MOODLE …</vt:lpstr>
      <vt:lpstr>PowerPoint-Präsentation</vt:lpstr>
    </vt:vector>
  </TitlesOfParts>
  <Company>Microsoft</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Peter Pancakes</dc:creator>
  <cp:lastModifiedBy>Microsoft Office User</cp:lastModifiedBy>
  <cp:revision>701</cp:revision>
  <cp:lastPrinted>2017-05-16T11:48:33Z</cp:lastPrinted>
  <dcterms:created xsi:type="dcterms:W3CDTF">2017-02-22T15:31:12Z</dcterms:created>
  <dcterms:modified xsi:type="dcterms:W3CDTF">2020-08-20T07:38:04Z</dcterms:modified>
</cp:coreProperties>
</file>